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" name="Shape 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.png" descr="back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end.png" descr="end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82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home.png" descr="hom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42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menu.png" descr="menu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200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next.png" descr="next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720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Relationship Id="rId4" Type="http://schemas.openxmlformats.org/officeDocument/2006/relationships/image" Target="../media/image34.png"/><Relationship Id="rId5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Relationship Id="rId4" Type="http://schemas.openxmlformats.org/officeDocument/2006/relationships/image" Target="../media/image35.png"/><Relationship Id="rId5" Type="http://schemas.openxmlformats.org/officeDocument/2006/relationships/image" Target="../media/image9.png"/><Relationship Id="rId6" Type="http://schemas.openxmlformats.org/officeDocument/2006/relationships/image" Target="../media/image3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10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38.png"/><Relationship Id="rId4" Type="http://schemas.openxmlformats.org/officeDocument/2006/relationships/image" Target="../media/image41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1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41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1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41.png"/><Relationship Id="rId4" Type="http://schemas.openxmlformats.org/officeDocument/2006/relationships/image" Target="../media/image55.png"/><Relationship Id="rId5" Type="http://schemas.openxmlformats.org/officeDocument/2006/relationships/image" Target="../media/image1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41.png"/><Relationship Id="rId4" Type="http://schemas.openxmlformats.org/officeDocument/2006/relationships/image" Target="../media/image56.png"/><Relationship Id="rId5" Type="http://schemas.openxmlformats.org/officeDocument/2006/relationships/image" Target="../media/image10.png"/><Relationship Id="rId6" Type="http://schemas.openxmlformats.org/officeDocument/2006/relationships/image" Target="../media/image3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1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10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10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3" Type="http://schemas.openxmlformats.org/officeDocument/2006/relationships/image" Target="../media/image58.png"/><Relationship Id="rId4" Type="http://schemas.openxmlformats.org/officeDocument/2006/relationships/image" Target="../media/image60.png"/><Relationship Id="rId5" Type="http://schemas.openxmlformats.org/officeDocument/2006/relationships/image" Target="../media/image10.png"/><Relationship Id="rId6" Type="http://schemas.openxmlformats.org/officeDocument/2006/relationships/image" Target="../media/image57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10.png"/><Relationship Id="rId6" Type="http://schemas.openxmlformats.org/officeDocument/2006/relationships/image" Target="../media/image57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10.png"/><Relationship Id="rId6" Type="http://schemas.openxmlformats.org/officeDocument/2006/relationships/image" Target="../media/image57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58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Relationship Id="rId11" Type="http://schemas.openxmlformats.org/officeDocument/2006/relationships/image" Target="../media/image73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6" Type="http://schemas.openxmlformats.org/officeDocument/2006/relationships/image" Target="../media/image78.png"/><Relationship Id="rId17" Type="http://schemas.openxmlformats.org/officeDocument/2006/relationships/image" Target="../media/image10.png"/><Relationship Id="rId18" Type="http://schemas.openxmlformats.org/officeDocument/2006/relationships/image" Target="../media/image57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10.png"/><Relationship Id="rId4" Type="http://schemas.openxmlformats.org/officeDocument/2006/relationships/image" Target="../media/image57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10.png"/><Relationship Id="rId4" Type="http://schemas.openxmlformats.org/officeDocument/2006/relationships/image" Target="../media/image57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10.png"/><Relationship Id="rId4" Type="http://schemas.openxmlformats.org/officeDocument/2006/relationships/image" Target="../media/image57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1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10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79.png"/><Relationship Id="rId4" Type="http://schemas.openxmlformats.org/officeDocument/2006/relationships/image" Target="../media/image10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79.png"/><Relationship Id="rId13" Type="http://schemas.openxmlformats.org/officeDocument/2006/relationships/image" Target="../media/image58.png"/><Relationship Id="rId14" Type="http://schemas.openxmlformats.org/officeDocument/2006/relationships/image" Target="../media/image90.png"/><Relationship Id="rId15" Type="http://schemas.openxmlformats.org/officeDocument/2006/relationships/image" Target="../media/image91.png"/><Relationship Id="rId16" Type="http://schemas.openxmlformats.org/officeDocument/2006/relationships/image" Target="../media/image92.png"/><Relationship Id="rId17" Type="http://schemas.openxmlformats.org/officeDocument/2006/relationships/image" Target="../media/image93.png"/><Relationship Id="rId18" Type="http://schemas.openxmlformats.org/officeDocument/2006/relationships/image" Target="../media/image94.png"/><Relationship Id="rId19" Type="http://schemas.openxmlformats.org/officeDocument/2006/relationships/image" Target="../media/image95.png"/><Relationship Id="rId20" Type="http://schemas.openxmlformats.org/officeDocument/2006/relationships/image" Target="../media/image96.png"/><Relationship Id="rId21" Type="http://schemas.openxmlformats.org/officeDocument/2006/relationships/image" Target="../media/image97.png"/><Relationship Id="rId22" Type="http://schemas.openxmlformats.org/officeDocument/2006/relationships/image" Target="../media/image98.png"/><Relationship Id="rId23" Type="http://schemas.openxmlformats.org/officeDocument/2006/relationships/image" Target="../media/image99.png"/><Relationship Id="rId24" Type="http://schemas.openxmlformats.org/officeDocument/2006/relationships/image" Target="../media/image100.png"/><Relationship Id="rId25" Type="http://schemas.openxmlformats.org/officeDocument/2006/relationships/image" Target="../media/image101.png"/><Relationship Id="rId26" Type="http://schemas.openxmlformats.org/officeDocument/2006/relationships/image" Target="../media/image10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79.png"/><Relationship Id="rId4" Type="http://schemas.openxmlformats.org/officeDocument/2006/relationships/image" Target="../media/image10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10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102.png"/><Relationship Id="rId4" Type="http://schemas.openxmlformats.org/officeDocument/2006/relationships/image" Target="../media/image10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102.png"/><Relationship Id="rId4" Type="http://schemas.openxmlformats.org/officeDocument/2006/relationships/image" Target="../media/image10.png"/><Relationship Id="rId5" Type="http://schemas.openxmlformats.org/officeDocument/2006/relationships/image" Target="../media/image103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3" Type="http://schemas.openxmlformats.org/officeDocument/2006/relationships/image" Target="../media/image10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.png"/><Relationship Id="rId5" Type="http://schemas.openxmlformats.org/officeDocument/2006/relationships/image" Target="../media/image106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0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0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0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0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0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8.png"/><Relationship Id="rId3" Type="http://schemas.openxmlformats.org/officeDocument/2006/relationships/image" Target="../media/image111.png"/><Relationship Id="rId4" Type="http://schemas.openxmlformats.org/officeDocument/2006/relationships/image" Target="../media/image10.png"/><Relationship Id="rId5" Type="http://schemas.openxmlformats.org/officeDocument/2006/relationships/image" Target="../media/image110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8.png"/><Relationship Id="rId3" Type="http://schemas.openxmlformats.org/officeDocument/2006/relationships/image" Target="../media/image112.png"/><Relationship Id="rId4" Type="http://schemas.openxmlformats.org/officeDocument/2006/relationships/image" Target="../media/image10.png"/><Relationship Id="rId5" Type="http://schemas.openxmlformats.org/officeDocument/2006/relationships/image" Target="../media/image110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8.png"/><Relationship Id="rId3" Type="http://schemas.openxmlformats.org/officeDocument/2006/relationships/image" Target="../media/image10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0.png"/><Relationship Id="rId5" Type="http://schemas.openxmlformats.org/officeDocument/2006/relationships/image" Target="../media/image115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0.png"/><Relationship Id="rId5" Type="http://schemas.openxmlformats.org/officeDocument/2006/relationships/image" Target="../media/image11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3.png"/><Relationship Id="rId3" Type="http://schemas.openxmlformats.org/officeDocument/2006/relationships/image" Target="../media/image10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0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17.png"/><Relationship Id="rId6" Type="http://schemas.openxmlformats.org/officeDocument/2006/relationships/image" Target="../media/image10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1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0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2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0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3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0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3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3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2cap02slide01.png" descr="C:\Users\Britta\Desktop\L2 cap1and2\cap2\L2cap02slide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 of 56</a:t>
            </a:r>
          </a:p>
        </p:txBody>
      </p:sp>
      <p:sp>
        <p:nvSpPr>
          <p:cNvPr id="13" name="Shape 13"/>
          <p:cNvSpPr/>
          <p:nvPr/>
        </p:nvSpPr>
        <p:spPr>
          <a:xfrm>
            <a:off x="1003300" y="5248275"/>
            <a:ext cx="7129463" cy="770593"/>
          </a:xfrm>
          <a:prstGeom prst="rect">
            <a:avLst/>
          </a:prstGeom>
          <a:solidFill>
            <a:srgbClr val="000000">
              <a:alpha val="45097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b="1" sz="1600">
                <a:solidFill>
                  <a:srgbClr val="FFFFFF"/>
                </a:solidFill>
              </a:rPr>
              <a:t>Estos jóvenes están viajando por España con sus mochilas. </a:t>
            </a:r>
            <a:endParaRPr b="1" sz="1600">
              <a:solidFill>
                <a:srgbClr val="FFFFFF"/>
              </a:solidFill>
            </a:endParaRPr>
          </a:p>
          <a:p>
            <a:pPr lvl="0" algn="ctr"/>
            <a:r>
              <a:rPr b="1" sz="1600">
                <a:solidFill>
                  <a:srgbClr val="FFFFFF"/>
                </a:solidFill>
              </a:rPr>
              <a:t>A muchos jóvenes les gusta ser excursionistas o mochileros. </a:t>
            </a:r>
            <a:endParaRPr b="1" sz="1600">
              <a:solidFill>
                <a:srgbClr val="FFFFFF"/>
              </a:solidFill>
            </a:endParaRPr>
          </a:p>
          <a:p>
            <a:pPr lvl="0" algn="ctr"/>
            <a:r>
              <a:rPr b="1" sz="1600">
                <a:solidFill>
                  <a:srgbClr val="FFFFFF"/>
                </a:solidFill>
              </a:rPr>
              <a:t>De estas dos parejas, una es escandinava y la otra es norteamericana.</a:t>
            </a:r>
          </a:p>
        </p:txBody>
      </p:sp>
      <p:sp>
        <p:nvSpPr>
          <p:cNvPr id="14" name="Shape 14"/>
          <p:cNvSpPr/>
          <p:nvPr/>
        </p:nvSpPr>
        <p:spPr>
          <a:xfrm>
            <a:off x="3375025" y="6403975"/>
            <a:ext cx="1168401" cy="4254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10 of 56</a:t>
            </a:r>
          </a:p>
        </p:txBody>
      </p:sp>
      <p:pic>
        <p:nvPicPr>
          <p:cNvPr id="107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slide 03 titletext1a.png" descr="slide 03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5772150" y="2946109"/>
            <a:ext cx="210978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Elena tiene frío.</a:t>
            </a:r>
          </a:p>
        </p:txBody>
      </p:sp>
      <p:sp>
        <p:nvSpPr>
          <p:cNvPr id="110" name="Shape 110"/>
          <p:cNvSpPr/>
          <p:nvPr/>
        </p:nvSpPr>
        <p:spPr>
          <a:xfrm>
            <a:off x="5762625" y="3720809"/>
            <a:ext cx="23415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Se pone un suéter.</a:t>
            </a:r>
          </a:p>
        </p:txBody>
      </p:sp>
      <p:pic>
        <p:nvPicPr>
          <p:cNvPr id="111" name="slide 10 pic1a.png" descr="slide 10 pic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3525" y="1824037"/>
            <a:ext cx="3683000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vocabulario1-header.png" descr="vocabulario1-header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9" grpId="1"/>
      <p:bldP build="whole" bldLvl="1" animBg="1" rev="0" advAuto="0" spid="110" grpId="2"/>
      <p:bldP build="whole" bldLvl="1" animBg="1" rev="0" advAuto="0" spid="107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11 of 56</a:t>
            </a:r>
          </a:p>
        </p:txBody>
      </p:sp>
      <p:pic>
        <p:nvPicPr>
          <p:cNvPr id="115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slide 03 titletext1a.png" descr="slide 03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5778500" y="2798472"/>
            <a:ext cx="2035175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Elena tiene calor.</a:t>
            </a:r>
          </a:p>
        </p:txBody>
      </p:sp>
      <p:sp>
        <p:nvSpPr>
          <p:cNvPr id="118" name="Shape 118"/>
          <p:cNvSpPr/>
          <p:nvPr/>
        </p:nvSpPr>
        <p:spPr>
          <a:xfrm>
            <a:off x="5768975" y="3566822"/>
            <a:ext cx="2041525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Se quita el suéter.</a:t>
            </a:r>
          </a:p>
        </p:txBody>
      </p:sp>
      <p:pic>
        <p:nvPicPr>
          <p:cNvPr id="119" name="slide 11 pic1a.png" descr="slide 11 pic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3525" y="1831975"/>
            <a:ext cx="3683000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vocabulario1-header.png" descr="vocabulario1-header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quickpass_vocab_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86600" y="257175"/>
            <a:ext cx="1627188" cy="841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1"/>
      <p:bldP build="whole" bldLvl="1" animBg="1" rev="0" advAuto="0" spid="118" grpId="2"/>
      <p:bldP build="whole" bldLvl="1" animBg="1" rev="0" advAuto="0" spid="115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12 of 56</a:t>
            </a:r>
          </a:p>
        </p:txBody>
      </p:sp>
      <p:pic>
        <p:nvPicPr>
          <p:cNvPr id="124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vocabulario1-header.png" descr="vocabulario1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13 of 56</a:t>
            </a:r>
          </a:p>
        </p:txBody>
      </p:sp>
      <p:sp>
        <p:nvSpPr>
          <p:cNvPr id="128" name="Shape 128"/>
          <p:cNvSpPr/>
          <p:nvPr/>
        </p:nvSpPr>
        <p:spPr>
          <a:xfrm flipH="1">
            <a:off x="5367337" y="3490912"/>
            <a:ext cx="130176" cy="569913"/>
          </a:xfrm>
          <a:prstGeom prst="line">
            <a:avLst/>
          </a:prstGeom>
          <a:ln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129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vocabulario1-header.png" descr="vocabulario1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lide 14 pic1b.png" descr="slide 14 pic1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8225" y="1884362"/>
            <a:ext cx="4051300" cy="381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14 of 56</a:t>
            </a:r>
          </a:p>
        </p:txBody>
      </p:sp>
      <p:pic>
        <p:nvPicPr>
          <p:cNvPr id="134" name="vocabulario2-header.png" descr="vocabulario2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5413375" y="2695284"/>
            <a:ext cx="334645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Los amigos van de camping.</a:t>
            </a:r>
          </a:p>
        </p:txBody>
      </p:sp>
      <p:sp>
        <p:nvSpPr>
          <p:cNvPr id="136" name="Shape 136"/>
          <p:cNvSpPr/>
          <p:nvPr/>
        </p:nvSpPr>
        <p:spPr>
          <a:xfrm>
            <a:off x="5413375" y="3360447"/>
            <a:ext cx="2830513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Lo están pasando bien. </a:t>
            </a:r>
            <a:endParaRPr sz="2000"/>
          </a:p>
          <a:p>
            <a:pPr lvl="0"/>
            <a:r>
              <a:rPr sz="2000"/>
              <a:t>Se divierten mucho.</a:t>
            </a:r>
          </a:p>
        </p:txBody>
      </p:sp>
      <p:sp>
        <p:nvSpPr>
          <p:cNvPr id="137" name="Shape 137"/>
          <p:cNvSpPr/>
          <p:nvPr/>
        </p:nvSpPr>
        <p:spPr>
          <a:xfrm>
            <a:off x="5413375" y="4276434"/>
            <a:ext cx="2592388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Los jóvenes arman </a:t>
            </a:r>
            <a:endParaRPr sz="2000"/>
          </a:p>
          <a:p>
            <a:pPr lvl="0"/>
            <a:r>
              <a:rPr sz="2000"/>
              <a:t>(montan) una carpa.</a:t>
            </a:r>
          </a:p>
        </p:txBody>
      </p:sp>
      <p:pic>
        <p:nvPicPr>
          <p:cNvPr id="138" name="slide 14 text1b.png" descr="slide 14 text1b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9587" y="2001837"/>
            <a:ext cx="32258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slide 14 text2b.png" descr="slide 14 text2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89075" y="5268912"/>
            <a:ext cx="2794000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slide 14 titletext1a.png" descr="slide 14 titletext1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next slide.png" descr="next slide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5"/>
      <p:bldP build="whole" bldLvl="1" animBg="1" rev="0" advAuto="0" spid="141" grpId="6"/>
      <p:bldP build="whole" bldLvl="1" animBg="1" rev="0" advAuto="0" spid="138" grpId="1"/>
      <p:bldP build="whole" bldLvl="1" animBg="1" rev="0" advAuto="0" spid="136" grpId="4"/>
      <p:bldP build="whole" bldLvl="1" animBg="1" rev="0" advAuto="0" spid="135" grpId="3"/>
      <p:bldP build="whole" bldLvl="1" animBg="1" rev="0" advAuto="0" spid="13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lide 15 pic1b.png" descr="slide 15 pic1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137" y="1538287"/>
            <a:ext cx="5715001" cy="457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15 of 56</a:t>
            </a:r>
          </a:p>
        </p:txBody>
      </p:sp>
      <p:pic>
        <p:nvPicPr>
          <p:cNvPr id="145" name="vocabulario2-header.png" descr="vocabulario2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slide 14 titletext1a.png" descr="slide 14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slide 15 text1b.png" descr="slide 15 text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3700" y="4613275"/>
            <a:ext cx="2527300" cy="139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slide 15 text2b.png" descr="slide 15 text2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45012" y="1716087"/>
            <a:ext cx="1358901" cy="88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lide 15 ASD1a.png" descr="slide 15 ASD1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40475" y="2382837"/>
            <a:ext cx="2260600" cy="190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next slide.png" descr="next slide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3"/>
      <p:bldP build="whole" bldLvl="1" animBg="1" rev="0" advAuto="0" spid="148" grpId="2"/>
      <p:bldP build="whole" bldLvl="1" animBg="1" rev="0" advAuto="0" spid="147" grpId="1"/>
      <p:bldP build="whole" bldLvl="1" animBg="1" rev="0" advAuto="0" spid="150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16 of 56</a:t>
            </a:r>
          </a:p>
        </p:txBody>
      </p:sp>
      <p:pic>
        <p:nvPicPr>
          <p:cNvPr id="153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slide 14 titletext1a.png" descr="slide 14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slide 16 titletext2a.png" descr="slide 16 titletext2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762" y="1582737"/>
            <a:ext cx="39243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slide 16 pic1b.png" descr="slide 16 pic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4062" y="2184400"/>
            <a:ext cx="7618413" cy="355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slide 16 text1b.png" descr="slide 16 text1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33487" y="4645025"/>
            <a:ext cx="11430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slide 16 text2b.png" descr="slide 16 text2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12900" y="3948112"/>
            <a:ext cx="1054100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slide 16 text3b.png" descr="slide 16 text3b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36612" y="2489200"/>
            <a:ext cx="19050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slide 16 text4b.png" descr="slide 16 text4b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80175" y="3159125"/>
            <a:ext cx="11938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slide 16 text5b.png" descr="slide 16 text5b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878637" y="4684712"/>
            <a:ext cx="1181101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lide 16 text6b.png" descr="slide 16 text6b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616700" y="3937000"/>
            <a:ext cx="1422400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slide 16 text7b.png" descr="slide 16 text7b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245225" y="2273300"/>
            <a:ext cx="1574800" cy="5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2279650" y="2732087"/>
            <a:ext cx="1984375" cy="2338389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5" name="Shape 165"/>
          <p:cNvSpPr/>
          <p:nvPr/>
        </p:nvSpPr>
        <p:spPr>
          <a:xfrm>
            <a:off x="2638424" y="4181475"/>
            <a:ext cx="1206502" cy="990600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6" name="Shape 166"/>
          <p:cNvSpPr/>
          <p:nvPr/>
        </p:nvSpPr>
        <p:spPr>
          <a:xfrm>
            <a:off x="2384425" y="4846637"/>
            <a:ext cx="530226" cy="260351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7" name="Shape 167"/>
          <p:cNvSpPr/>
          <p:nvPr/>
        </p:nvSpPr>
        <p:spPr>
          <a:xfrm flipH="1">
            <a:off x="5461000" y="2790825"/>
            <a:ext cx="835025" cy="1822450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8" name="Shape 168"/>
          <p:cNvSpPr/>
          <p:nvPr/>
        </p:nvSpPr>
        <p:spPr>
          <a:xfrm flipH="1">
            <a:off x="6038849" y="3411537"/>
            <a:ext cx="517527" cy="633414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9" name="Shape 169"/>
          <p:cNvSpPr/>
          <p:nvPr/>
        </p:nvSpPr>
        <p:spPr>
          <a:xfrm flipH="1">
            <a:off x="5748337" y="4437062"/>
            <a:ext cx="908051" cy="842963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0" name="Shape 170"/>
          <p:cNvSpPr/>
          <p:nvPr/>
        </p:nvSpPr>
        <p:spPr>
          <a:xfrm flipH="1">
            <a:off x="6330949" y="5164137"/>
            <a:ext cx="601664" cy="357188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171" name="next slide.png" descr="next slide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presetClass="entr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nodeType="afterEffect" presetClass="entr" presetSubtype="1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nodeType="afterEffect" presetClass="entr" presetSubtype="1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nodeType="afterEffect" presetClass="entr" presetSubtype="1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nodeType="afterEffect" presetClass="entr" presetSubtype="1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6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presetClass="entr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8"/>
      <p:bldP build="whole" bldLvl="1" animBg="1" rev="0" advAuto="0" spid="168" grpId="10"/>
      <p:bldP build="whole" bldLvl="1" animBg="1" rev="0" advAuto="0" spid="169" grpId="12"/>
      <p:bldP build="whole" bldLvl="1" animBg="1" rev="0" advAuto="0" spid="161" grpId="13"/>
      <p:bldP build="whole" bldLvl="1" animBg="1" rev="0" advAuto="0" spid="158" grpId="3"/>
      <p:bldP build="whole" bldLvl="1" animBg="1" rev="0" advAuto="0" spid="164" grpId="2"/>
      <p:bldP build="whole" bldLvl="1" animBg="1" rev="0" advAuto="0" spid="170" grpId="14"/>
      <p:bldP build="whole" bldLvl="1" animBg="1" rev="0" advAuto="0" spid="166" grpId="6"/>
      <p:bldP build="whole" bldLvl="1" animBg="1" rev="0" advAuto="0" spid="163" grpId="7"/>
      <p:bldP build="whole" bldLvl="1" animBg="1" rev="0" advAuto="0" spid="157" grpId="5"/>
      <p:bldP build="whole" bldLvl="1" animBg="1" rev="0" advAuto="0" spid="159" grpId="1"/>
      <p:bldP build="whole" bldLvl="1" animBg="1" rev="0" advAuto="0" spid="162" grpId="11"/>
      <p:bldP build="whole" bldLvl="1" animBg="1" rev="0" advAuto="0" spid="171" grpId="15"/>
      <p:bldP build="whole" bldLvl="1" animBg="1" rev="0" advAuto="0" spid="160" grpId="9"/>
      <p:bldP build="whole" bldLvl="1" animBg="1" rev="0" advAuto="0" spid="165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17 of 56</a:t>
            </a:r>
          </a:p>
        </p:txBody>
      </p:sp>
      <p:pic>
        <p:nvPicPr>
          <p:cNvPr id="174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slide 14 titletext1a.png" descr="slide 14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5730875" y="2596859"/>
            <a:ext cx="2465388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Los mochileros dan </a:t>
            </a:r>
            <a:endParaRPr sz="2000"/>
          </a:p>
          <a:p>
            <a:pPr lvl="0"/>
            <a:r>
              <a:rPr sz="2000"/>
              <a:t>una caminata.</a:t>
            </a:r>
          </a:p>
        </p:txBody>
      </p:sp>
      <p:sp>
        <p:nvSpPr>
          <p:cNvPr id="177" name="Shape 177"/>
          <p:cNvSpPr/>
          <p:nvPr/>
        </p:nvSpPr>
        <p:spPr>
          <a:xfrm>
            <a:off x="5713412" y="3728747"/>
            <a:ext cx="2560638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Dan una caminata por </a:t>
            </a:r>
            <a:endParaRPr sz="2000"/>
          </a:p>
          <a:p>
            <a:pPr lvl="0"/>
            <a:r>
              <a:rPr sz="2000"/>
              <a:t>un parque nacional.</a:t>
            </a:r>
          </a:p>
        </p:txBody>
      </p:sp>
      <p:pic>
        <p:nvPicPr>
          <p:cNvPr id="178" name="slide 17 pic1a.png" descr="slide 17 pic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9325" y="2317750"/>
            <a:ext cx="4432300" cy="279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whole" bldLvl="1" animBg="1" rev="0" advAuto="0" spid="176" grpId="1"/>
      <p:bldP build="whole" bldLvl="1" animBg="1" rev="0" advAuto="0" spid="177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18 of 56</a:t>
            </a:r>
          </a:p>
        </p:txBody>
      </p:sp>
      <p:pic>
        <p:nvPicPr>
          <p:cNvPr id="182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lide 14 titletext1a.png" descr="slide 14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5335587" y="2804822"/>
            <a:ext cx="358457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Andrea se acuesta en la carpa.</a:t>
            </a:r>
          </a:p>
        </p:txBody>
      </p:sp>
      <p:sp>
        <p:nvSpPr>
          <p:cNvPr id="185" name="Shape 185"/>
          <p:cNvSpPr/>
          <p:nvPr/>
        </p:nvSpPr>
        <p:spPr>
          <a:xfrm>
            <a:off x="5335587" y="3746209"/>
            <a:ext cx="3432176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Duerme en un saco de dormir.</a:t>
            </a:r>
          </a:p>
        </p:txBody>
      </p:sp>
      <p:pic>
        <p:nvPicPr>
          <p:cNvPr id="186" name="slide 18 pic1a.png" descr="slide 18 pic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0400" y="2328862"/>
            <a:ext cx="4394200" cy="292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quickpass_vocab_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86600" y="257175"/>
            <a:ext cx="1627188" cy="841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  <p:bldP build="whole" bldLvl="1" animBg="1" rev="0" advAuto="0" spid="185" grpId="2"/>
      <p:bldP build="whole" bldLvl="1" animBg="1" rev="0" advAuto="0" spid="187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19 of 56</a:t>
            </a:r>
          </a:p>
        </p:txBody>
      </p:sp>
      <p:pic>
        <p:nvPicPr>
          <p:cNvPr id="191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 02 pic1b.png" descr="slide 02 pic1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062" y="1760537"/>
            <a:ext cx="8888413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slide 02 text7a.png" descr="slide 02 text7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175" y="4384675"/>
            <a:ext cx="16510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vocabulario1-header.png" descr="vocabulario1-header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 of 56</a:t>
            </a:r>
          </a:p>
        </p:txBody>
      </p:sp>
      <p:pic>
        <p:nvPicPr>
          <p:cNvPr id="20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2039937" y="5390859"/>
            <a:ext cx="5105401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Para mantenerse en forma, Cristina se estira. </a:t>
            </a:r>
          </a:p>
        </p:txBody>
      </p:sp>
      <p:pic>
        <p:nvPicPr>
          <p:cNvPr id="22" name="slide 02 titletext1a.png" descr="slide 02 titletext1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slide 02 text2b.png" descr="slide 02 text2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76800" y="4770437"/>
            <a:ext cx="1790700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 flipV="1">
            <a:off x="2174874" y="3995737"/>
            <a:ext cx="757239" cy="434976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" name="Shape 25"/>
          <p:cNvSpPr/>
          <p:nvPr/>
        </p:nvSpPr>
        <p:spPr>
          <a:xfrm flipV="1">
            <a:off x="2044700" y="4865687"/>
            <a:ext cx="696913" cy="188914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" name="Shape 26"/>
          <p:cNvSpPr/>
          <p:nvPr/>
        </p:nvSpPr>
        <p:spPr>
          <a:xfrm flipH="1" flipV="1">
            <a:off x="4125912" y="4581525"/>
            <a:ext cx="935038" cy="125413"/>
          </a:xfrm>
          <a:prstGeom prst="line">
            <a:avLst/>
          </a:prstGeom>
          <a:ln w="15875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27" name="slide 02 text8a.png" descr="slide 02 text8a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60437" y="3340100"/>
            <a:ext cx="7239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slide 02 text9a.png" descr="slide 02 text9a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70000" y="4989512"/>
            <a:ext cx="736600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slide 02 text1.png" descr="slide 02 text1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248275" y="3352800"/>
            <a:ext cx="863600" cy="22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slide 02 text4a.png" descr="slide 02 text4a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191375" y="3522662"/>
            <a:ext cx="596900" cy="29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slide 02 text3a.png" descr="slide 02 text3a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562475" y="2581275"/>
            <a:ext cx="914400" cy="27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slide 02 text6a.png" descr="slide 02 text6a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85812" y="2543175"/>
            <a:ext cx="1066801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slide 02 text5a.png" descr="slide 02 text5a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466850" y="1924050"/>
            <a:ext cx="965200" cy="254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2073274" y="2171699"/>
            <a:ext cx="827089" cy="133352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" name="Shape 35"/>
          <p:cNvSpPr/>
          <p:nvPr/>
        </p:nvSpPr>
        <p:spPr>
          <a:xfrm>
            <a:off x="1931987" y="2770187"/>
            <a:ext cx="904876" cy="195263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" name="Shape 36"/>
          <p:cNvSpPr/>
          <p:nvPr/>
        </p:nvSpPr>
        <p:spPr>
          <a:xfrm flipH="1">
            <a:off x="4873624" y="3589337"/>
            <a:ext cx="787401" cy="438151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7" name="Shape 37"/>
          <p:cNvSpPr/>
          <p:nvPr/>
        </p:nvSpPr>
        <p:spPr>
          <a:xfrm flipH="1">
            <a:off x="6315074" y="3794125"/>
            <a:ext cx="1074739" cy="349250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" name="Shape 38"/>
          <p:cNvSpPr/>
          <p:nvPr/>
        </p:nvSpPr>
        <p:spPr>
          <a:xfrm>
            <a:off x="1719262" y="3513137"/>
            <a:ext cx="1038226" cy="241301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9" name="Shape 39"/>
          <p:cNvSpPr/>
          <p:nvPr/>
        </p:nvSpPr>
        <p:spPr>
          <a:xfrm flipH="1">
            <a:off x="4564062" y="2855912"/>
            <a:ext cx="347663" cy="1009651"/>
          </a:xfrm>
          <a:prstGeom prst="line">
            <a:avLst/>
          </a:prstGeom>
          <a:ln w="1587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nodeType="afterEffect" presetClass="entr" presetSubtype="4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nodeType="afterEffect" presetClass="entr" presetSubtype="4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nodeType="afterEffect" presetClass="entr" presetSubtype="4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nodeType="afterEffect" presetClass="entr" presetSubtype="1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presetClass="entr" presetSubtype="0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nodeType="afterEffect" presetClass="entr" presetSubtype="1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presetClass="entr" presetSubtype="0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nodeType="afterEffect" presetClass="entr" presetSubtype="1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presetClass="entr" presetSubtype="0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presetClass="entr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" grpId="20"/>
      <p:bldP build="whole" bldLvl="1" animBg="1" rev="0" advAuto="0" spid="36" grpId="16"/>
      <p:bldP build="whole" bldLvl="1" animBg="1" rev="0" advAuto="0" spid="35" grpId="4"/>
      <p:bldP build="whole" bldLvl="1" animBg="1" rev="0" advAuto="0" spid="32" grpId="3"/>
      <p:bldP build="whole" bldLvl="1" animBg="1" rev="0" advAuto="0" spid="21" grpId="19"/>
      <p:bldP build="whole" bldLvl="1" animBg="1" rev="0" advAuto="0" spid="38" grpId="6"/>
      <p:bldP build="whole" bldLvl="1" animBg="1" rev="0" advAuto="0" spid="39" grpId="14"/>
      <p:bldP build="whole" bldLvl="1" animBg="1" rev="0" advAuto="0" spid="27" grpId="5"/>
      <p:bldP build="whole" bldLvl="1" animBg="1" rev="0" advAuto="0" spid="24" grpId="8"/>
      <p:bldP build="whole" bldLvl="1" animBg="1" rev="0" advAuto="0" spid="37" grpId="18"/>
      <p:bldP build="whole" bldLvl="1" animBg="1" rev="0" advAuto="0" spid="31" grpId="13"/>
      <p:bldP build="whole" bldLvl="1" animBg="1" rev="0" advAuto="0" spid="25" grpId="10"/>
      <p:bldP build="whole" bldLvl="1" animBg="1" rev="0" advAuto="0" spid="17" grpId="7"/>
      <p:bldP build="whole" bldLvl="1" animBg="1" rev="0" advAuto="0" spid="33" grpId="1"/>
      <p:bldP build="whole" bldLvl="1" animBg="1" rev="0" advAuto="0" spid="26" grpId="12"/>
      <p:bldP build="whole" bldLvl="1" animBg="1" rev="0" advAuto="0" spid="23" grpId="11"/>
      <p:bldP build="whole" bldLvl="1" animBg="1" rev="0" advAuto="0" spid="34" grpId="2"/>
      <p:bldP build="whole" bldLvl="1" animBg="1" rev="0" advAuto="0" spid="30" grpId="17"/>
      <p:bldP build="whole" bldLvl="1" animBg="1" rev="0" advAuto="0" spid="28" grpId="9"/>
      <p:bldP build="whole" bldLvl="1" animBg="1" rev="0" advAuto="0" spid="29" grpId="1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20 of 56</a:t>
            </a:r>
          </a:p>
        </p:txBody>
      </p:sp>
      <p:pic>
        <p:nvPicPr>
          <p:cNvPr id="195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lide 21 titletext1a.png" descr="slide 21 titletext1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21 of 56</a:t>
            </a:r>
          </a:p>
        </p:txBody>
      </p:sp>
      <p:pic>
        <p:nvPicPr>
          <p:cNvPr id="200" name="gramatica-header.png" descr="gramatica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427037" y="2093622"/>
            <a:ext cx="8518526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FF3300"/>
                </a:solidFill>
              </a:rPr>
              <a:t>1. </a:t>
            </a:r>
            <a:r>
              <a:rPr sz="2000"/>
              <a:t>Read the sentences that accompany the illustrations on the following </a:t>
            </a:r>
            <a:endParaRPr sz="2000"/>
          </a:p>
          <a:p>
            <a:pPr lvl="0"/>
            <a:r>
              <a:rPr sz="2000"/>
              <a:t>    slides. Notice that in the sentences under the drawings on the left, one </a:t>
            </a:r>
            <a:endParaRPr sz="2000"/>
          </a:p>
          <a:p>
            <a:pPr lvl="0"/>
            <a:r>
              <a:rPr sz="2000"/>
              <a:t>    person performs the action and another person or thing receives the action. </a:t>
            </a:r>
          </a:p>
        </p:txBody>
      </p:sp>
      <p:sp>
        <p:nvSpPr>
          <p:cNvPr id="202" name="Shape 202"/>
          <p:cNvSpPr/>
          <p:nvPr/>
        </p:nvSpPr>
        <p:spPr>
          <a:xfrm>
            <a:off x="693737" y="3303297"/>
            <a:ext cx="8194676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In the sentences to the right, however, the same person performs </a:t>
            </a:r>
            <a:r>
              <a:rPr b="1" sz="2000"/>
              <a:t>and</a:t>
            </a:r>
            <a:r>
              <a:rPr sz="2000"/>
              <a:t> </a:t>
            </a:r>
            <a:endParaRPr sz="2000"/>
          </a:p>
          <a:p>
            <a:pPr lvl="0"/>
            <a:r>
              <a:rPr sz="2000"/>
              <a:t>receives the action of the verb. For this reason the pronoun </a:t>
            </a:r>
            <a:r>
              <a:rPr sz="2000">
                <a:solidFill>
                  <a:srgbClr val="FF3300"/>
                </a:solidFill>
              </a:rPr>
              <a:t>___</a:t>
            </a:r>
            <a:r>
              <a:rPr sz="2000"/>
              <a:t> must be used. </a:t>
            </a:r>
            <a:r>
              <a:rPr sz="2000">
                <a:solidFill>
                  <a:srgbClr val="FF3300"/>
                </a:solidFill>
              </a:rPr>
              <a:t>___</a:t>
            </a:r>
            <a:r>
              <a:rPr sz="2000"/>
              <a:t> is called a reflexive pronoun because it refers back to the subject.</a:t>
            </a:r>
          </a:p>
        </p:txBody>
      </p:sp>
      <p:sp>
        <p:nvSpPr>
          <p:cNvPr id="203" name="Shape 203"/>
          <p:cNvSpPr/>
          <p:nvPr/>
        </p:nvSpPr>
        <p:spPr>
          <a:xfrm>
            <a:off x="6824662" y="3744622"/>
            <a:ext cx="5191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se</a:t>
            </a:r>
          </a:p>
        </p:txBody>
      </p:sp>
      <p:sp>
        <p:nvSpPr>
          <p:cNvPr id="204" name="Shape 204"/>
          <p:cNvSpPr/>
          <p:nvPr/>
        </p:nvSpPr>
        <p:spPr>
          <a:xfrm>
            <a:off x="760412" y="4047834"/>
            <a:ext cx="51911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Se</a:t>
            </a:r>
          </a:p>
        </p:txBody>
      </p:sp>
      <p:pic>
        <p:nvPicPr>
          <p:cNvPr id="205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1"/>
      <p:bldP build="whole" bldLvl="1" animBg="1" rev="0" advAuto="0" spid="204" grpId="2"/>
      <p:bldP build="whole" bldLvl="1" animBg="1" rev="0" advAuto="0" spid="205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6581775" y="4127209"/>
            <a:ext cx="279400" cy="375232"/>
          </a:xfrm>
          <a:prstGeom prst="rect">
            <a:avLst/>
          </a:prstGeom>
          <a:solidFill>
            <a:srgbClr val="33CC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208" name="Shape 208"/>
          <p:cNvSpPr/>
          <p:nvPr/>
        </p:nvSpPr>
        <p:spPr>
          <a:xfrm>
            <a:off x="5508625" y="4128797"/>
            <a:ext cx="30353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Federico se lava.</a:t>
            </a:r>
          </a:p>
        </p:txBody>
      </p:sp>
      <p:sp>
        <p:nvSpPr>
          <p:cNvPr id="209" name="Shape 209"/>
          <p:cNvSpPr/>
          <p:nvPr/>
        </p:nvSpPr>
        <p:spPr>
          <a:xfrm>
            <a:off x="2179637" y="4612984"/>
            <a:ext cx="222251" cy="375232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210" name="Shape 210"/>
          <p:cNvSpPr/>
          <p:nvPr/>
        </p:nvSpPr>
        <p:spPr>
          <a:xfrm>
            <a:off x="1098550" y="4630447"/>
            <a:ext cx="31845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Federico lo lava.</a:t>
            </a:r>
          </a:p>
        </p:txBody>
      </p:sp>
      <p:sp>
        <p:nvSpPr>
          <p:cNvPr id="211" name="Shape 211"/>
          <p:cNvSpPr/>
          <p:nvPr/>
        </p:nvSpPr>
        <p:spPr>
          <a:xfrm>
            <a:off x="2659062" y="4120859"/>
            <a:ext cx="900113" cy="375232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212" name="Shape 212"/>
          <p:cNvSpPr/>
          <p:nvPr/>
        </p:nvSpPr>
        <p:spPr>
          <a:xfrm>
            <a:off x="1089025" y="4125622"/>
            <a:ext cx="29702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Federico lava el carro.</a:t>
            </a:r>
          </a:p>
        </p:txBody>
      </p:sp>
      <p:pic>
        <p:nvPicPr>
          <p:cNvPr id="213" name="slide 22 pic1a.png" descr="slide 22 pic1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1589087"/>
            <a:ext cx="3441700" cy="222250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22 of 56</a:t>
            </a:r>
          </a:p>
        </p:txBody>
      </p:sp>
      <p:pic>
        <p:nvPicPr>
          <p:cNvPr id="215" name="gramatica-header.png" descr="gramatica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slide 22 pic2a.png" descr="slide 22 pic2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57750" y="1582737"/>
            <a:ext cx="3441700" cy="222250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528637" y="5474997"/>
            <a:ext cx="819467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b="1" sz="2000"/>
              <a:t>Se</a:t>
            </a:r>
            <a:r>
              <a:rPr sz="2000"/>
              <a:t> refers back to the subject—</a:t>
            </a:r>
            <a:r>
              <a:rPr b="1" sz="2000"/>
              <a:t>Federico.</a:t>
            </a:r>
          </a:p>
        </p:txBody>
      </p:sp>
      <p:pic>
        <p:nvPicPr>
          <p:cNvPr id="218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slide 21 titletext1a.png" descr="slide 21 titletext1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4"/>
      <p:bldP build="whole" bldLvl="1" animBg="1" rev="0" advAuto="0" spid="207" grpId="6"/>
      <p:bldP build="whole" bldLvl="1" animBg="1" rev="0" advAuto="0" spid="217" grpId="7"/>
      <p:bldP build="whole" bldLvl="1" animBg="1" rev="0" advAuto="0" spid="218" grpId="8"/>
      <p:bldP build="whole" bldLvl="1" animBg="1" rev="0" advAuto="0" spid="210" grpId="2"/>
      <p:bldP build="whole" bldLvl="1" animBg="1" rev="0" advAuto="0" spid="208" grpId="5"/>
      <p:bldP build="whole" bldLvl="1" animBg="1" rev="0" advAuto="0" spid="211" grpId="3"/>
      <p:bldP build="whole" bldLvl="1" animBg="1" rev="0" advAuto="0" spid="21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6423025" y="4117684"/>
            <a:ext cx="266700" cy="375232"/>
          </a:xfrm>
          <a:prstGeom prst="rect">
            <a:avLst/>
          </a:prstGeom>
          <a:solidFill>
            <a:srgbClr val="33CC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222" name="Shape 222"/>
          <p:cNvSpPr/>
          <p:nvPr/>
        </p:nvSpPr>
        <p:spPr>
          <a:xfrm>
            <a:off x="2782887" y="4125622"/>
            <a:ext cx="838201" cy="37523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223" name="Shape 223"/>
          <p:cNvSpPr/>
          <p:nvPr/>
        </p:nvSpPr>
        <p:spPr>
          <a:xfrm>
            <a:off x="1978025" y="4612984"/>
            <a:ext cx="222250" cy="375232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224" name="Shape 224"/>
          <p:cNvSpPr/>
          <p:nvPr/>
        </p:nvSpPr>
        <p:spPr>
          <a:xfrm>
            <a:off x="1308100" y="4119272"/>
            <a:ext cx="31924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Julia cepilla al perro. </a:t>
            </a:r>
          </a:p>
        </p:txBody>
      </p:sp>
      <p:sp>
        <p:nvSpPr>
          <p:cNvPr id="225" name="Shape 225"/>
          <p:cNvSpPr/>
          <p:nvPr/>
        </p:nvSpPr>
        <p:spPr>
          <a:xfrm>
            <a:off x="1308100" y="4616159"/>
            <a:ext cx="318452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Julia lo cepilla.</a:t>
            </a:r>
          </a:p>
        </p:txBody>
      </p:sp>
      <p:sp>
        <p:nvSpPr>
          <p:cNvPr id="226" name="Shape 226"/>
          <p:cNvSpPr/>
          <p:nvPr/>
        </p:nvSpPr>
        <p:spPr>
          <a:xfrm>
            <a:off x="5746750" y="4122447"/>
            <a:ext cx="22447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Julia se cepilla.</a:t>
            </a:r>
          </a:p>
        </p:txBody>
      </p:sp>
      <p:sp>
        <p:nvSpPr>
          <p:cNvPr id="227" name="Shape 22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23 of 56</a:t>
            </a:r>
          </a:p>
        </p:txBody>
      </p:sp>
      <p:pic>
        <p:nvPicPr>
          <p:cNvPr id="228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319087" y="5474997"/>
            <a:ext cx="819467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b="1" sz="2000"/>
              <a:t>Se</a:t>
            </a:r>
            <a:r>
              <a:rPr sz="2000"/>
              <a:t> refers back to the subject—</a:t>
            </a:r>
            <a:r>
              <a:rPr b="1" sz="2000"/>
              <a:t>Julia.</a:t>
            </a:r>
          </a:p>
        </p:txBody>
      </p:sp>
      <p:pic>
        <p:nvPicPr>
          <p:cNvPr id="230" name="slide 23 pic1a.png" descr="slide 23 pic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037" y="1703387"/>
            <a:ext cx="3784601" cy="222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slide 23 pic2a.png" descr="slide 23 pic2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13350" y="1714500"/>
            <a:ext cx="29845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slide 21 titletext1a.png" descr="slide 21 titletext1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1"/>
      <p:bldP build="whole" bldLvl="1" animBg="1" rev="0" advAuto="0" spid="221" grpId="6"/>
      <p:bldP build="whole" bldLvl="1" animBg="1" rev="0" advAuto="0" spid="225" grpId="2"/>
      <p:bldP build="whole" bldLvl="1" animBg="1" rev="0" advAuto="0" spid="226" grpId="5"/>
      <p:bldP build="whole" bldLvl="1" animBg="1" rev="0" advAuto="0" spid="223" grpId="4"/>
      <p:bldP build="whole" bldLvl="1" animBg="1" rev="0" advAuto="0" spid="232" grpId="8"/>
      <p:bldP build="whole" bldLvl="1" animBg="1" rev="0" advAuto="0" spid="229" grpId="7"/>
      <p:bldP build="whole" bldLvl="1" animBg="1" rev="0" advAuto="0" spid="222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2101850" y="4622509"/>
            <a:ext cx="222250" cy="375232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236" name="Shape 236"/>
          <p:cNvSpPr/>
          <p:nvPr/>
        </p:nvSpPr>
        <p:spPr>
          <a:xfrm>
            <a:off x="1317625" y="4608222"/>
            <a:ext cx="31845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Pedro lo mira.</a:t>
            </a:r>
          </a:p>
        </p:txBody>
      </p:sp>
      <p:sp>
        <p:nvSpPr>
          <p:cNvPr id="237" name="Shape 237"/>
          <p:cNvSpPr/>
          <p:nvPr/>
        </p:nvSpPr>
        <p:spPr>
          <a:xfrm>
            <a:off x="2679700" y="4135147"/>
            <a:ext cx="1165225" cy="37523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238" name="Shape 238"/>
          <p:cNvSpPr/>
          <p:nvPr/>
        </p:nvSpPr>
        <p:spPr>
          <a:xfrm>
            <a:off x="1308100" y="4131972"/>
            <a:ext cx="31924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Pedro mira a su amigo. </a:t>
            </a:r>
          </a:p>
        </p:txBody>
      </p:sp>
      <p:sp>
        <p:nvSpPr>
          <p:cNvPr id="239" name="Shape 239"/>
          <p:cNvSpPr/>
          <p:nvPr/>
        </p:nvSpPr>
        <p:spPr>
          <a:xfrm>
            <a:off x="5861050" y="4127209"/>
            <a:ext cx="266700" cy="375232"/>
          </a:xfrm>
          <a:prstGeom prst="rect">
            <a:avLst/>
          </a:prstGeom>
          <a:solidFill>
            <a:srgbClr val="33CC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240" name="Shape 240"/>
          <p:cNvSpPr/>
          <p:nvPr/>
        </p:nvSpPr>
        <p:spPr>
          <a:xfrm>
            <a:off x="5070475" y="3977984"/>
            <a:ext cx="331152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Pedro se mira en el espejo.</a:t>
            </a:r>
          </a:p>
        </p:txBody>
      </p:sp>
      <p:sp>
        <p:nvSpPr>
          <p:cNvPr id="241" name="Shape 24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24 of 56</a:t>
            </a:r>
          </a:p>
        </p:txBody>
      </p:sp>
      <p:pic>
        <p:nvPicPr>
          <p:cNvPr id="242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>
            <a:off x="376237" y="5474997"/>
            <a:ext cx="819467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b="1" sz="2000"/>
              <a:t>Se</a:t>
            </a:r>
            <a:r>
              <a:rPr sz="2000"/>
              <a:t> refers back to the subject—</a:t>
            </a:r>
            <a:r>
              <a:rPr b="1" sz="2000"/>
              <a:t>Pedro.</a:t>
            </a:r>
          </a:p>
        </p:txBody>
      </p:sp>
      <p:pic>
        <p:nvPicPr>
          <p:cNvPr id="244" name="slide 24 pic1a.png" descr="slide 24 pic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2025" y="1849437"/>
            <a:ext cx="3276600" cy="222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slide 24 pic2a.png" descr="slide 24 pic2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29187" y="1849437"/>
            <a:ext cx="3086101" cy="222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slide 21 titletext1a.png" descr="slide 21 titletext1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5"/>
      <p:bldP build="whole" bldLvl="1" animBg="1" rev="0" advAuto="0" spid="239" grpId="6"/>
      <p:bldP build="whole" bldLvl="1" animBg="1" rev="0" advAuto="0" spid="238" grpId="1"/>
      <p:bldP build="whole" bldLvl="1" animBg="1" rev="0" advAuto="0" spid="243" grpId="7"/>
      <p:bldP build="whole" bldLvl="1" animBg="1" rev="0" advAuto="0" spid="235" grpId="4"/>
      <p:bldP build="whole" bldLvl="1" animBg="1" rev="0" advAuto="0" spid="236" grpId="2"/>
      <p:bldP build="whole" bldLvl="1" animBg="1" rev="0" advAuto="0" spid="246" grpId="8"/>
      <p:bldP build="whole" bldLvl="1" animBg="1" rev="0" advAuto="0" spid="237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lide 25 pic2b.png" descr="slide 25 pic2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7350" y="4260850"/>
            <a:ext cx="6108700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slide 25 pic1b.png" descr="slide 25 pic1b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9750" y="2590800"/>
            <a:ext cx="5803900" cy="1651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25 of 56</a:t>
            </a:r>
          </a:p>
        </p:txBody>
      </p:sp>
      <p:pic>
        <p:nvPicPr>
          <p:cNvPr id="252" name="gramatica-header.png" descr="gramatica-header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/>
        </p:nvSpPr>
        <p:spPr>
          <a:xfrm>
            <a:off x="338137" y="1571334"/>
            <a:ext cx="8185151" cy="1251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FF3300"/>
                </a:solidFill>
              </a:rPr>
              <a:t>2.</a:t>
            </a:r>
            <a:r>
              <a:rPr b="1" sz="2000"/>
              <a:t> </a:t>
            </a:r>
            <a:r>
              <a:rPr sz="2000"/>
              <a:t>Study the forms of a reflexive verb. Pay particular attention to the pronoun</a:t>
            </a:r>
            <a:endParaRPr sz="2000"/>
          </a:p>
          <a:p>
            <a:pPr lvl="0"/>
            <a:r>
              <a:rPr sz="2000"/>
              <a:t>    that goes with each form of the verb. It is called a  “reflexive pronoun.”</a:t>
            </a:r>
          </a:p>
        </p:txBody>
      </p:sp>
      <p:pic>
        <p:nvPicPr>
          <p:cNvPr id="254" name="slide 25 text1.png" descr="slide 25 text1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79775" y="3105150"/>
            <a:ext cx="901700" cy="27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slide 25 text2.png" descr="slide 25 text2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95650" y="3462337"/>
            <a:ext cx="901700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slide 25 text3.png" descr="slide 25 text3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9775" y="3810000"/>
            <a:ext cx="901700" cy="27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slide 25 text4.png" descr="slide 25 text4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65837" y="3097212"/>
            <a:ext cx="1257301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slide 25 text5.png" descr="slide 25 text5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65837" y="3468687"/>
            <a:ext cx="1257301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slide 25 text6.png" descr="slide 25 text6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065837" y="3811587"/>
            <a:ext cx="1257301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slide 25 text7.png" descr="slide 25 text7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017837" y="4757737"/>
            <a:ext cx="11303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slide 25 text8.png" descr="slide 25 text8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017837" y="5092700"/>
            <a:ext cx="11303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slide 25 text9.png" descr="slide 25 text9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017837" y="5441950"/>
            <a:ext cx="11303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slide 25 text10.png" descr="slide 25 text10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910262" y="4757737"/>
            <a:ext cx="15240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slide 25 text11.png" descr="slide 25 text11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910262" y="5099050"/>
            <a:ext cx="15240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slide 25 text12.png" descr="slide 25 text12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910262" y="5440362"/>
            <a:ext cx="15240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next slide.png" descr="next slide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slide 21 titletext1a.png" descr="slide 21 titletext1a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8"/>
      <p:bldP build="whole" bldLvl="1" animBg="1" rev="0" advAuto="0" spid="263" grpId="10"/>
      <p:bldP build="whole" bldLvl="1" animBg="1" rev="0" advAuto="0" spid="256" grpId="3"/>
      <p:bldP build="whole" bldLvl="1" animBg="1" rev="0" advAuto="0" spid="257" grpId="4"/>
      <p:bldP build="whole" bldLvl="1" animBg="1" rev="0" advAuto="0" spid="264" grpId="11"/>
      <p:bldP build="whole" bldLvl="1" animBg="1" rev="0" advAuto="0" spid="266" grpId="13"/>
      <p:bldP build="whole" bldLvl="1" animBg="1" rev="0" advAuto="0" spid="259" grpId="6"/>
      <p:bldP build="whole" bldLvl="1" animBg="1" rev="0" advAuto="0" spid="255" grpId="2"/>
      <p:bldP build="whole" bldLvl="1" animBg="1" rev="0" advAuto="0" spid="262" grpId="9"/>
      <p:bldP build="whole" bldLvl="1" animBg="1" rev="0" advAuto="0" spid="260" grpId="7"/>
      <p:bldP build="whole" bldLvl="1" animBg="1" rev="0" advAuto="0" spid="258" grpId="5"/>
      <p:bldP build="whole" bldLvl="1" animBg="1" rev="0" advAuto="0" spid="265" grpId="12"/>
      <p:bldP build="whole" bldLvl="1" animBg="1" rev="0" advAuto="0" spid="25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26 of 56</a:t>
            </a:r>
          </a:p>
        </p:txBody>
      </p:sp>
      <p:pic>
        <p:nvPicPr>
          <p:cNvPr id="270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771525" y="1711034"/>
            <a:ext cx="696912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FF3300"/>
                </a:solidFill>
              </a:rPr>
              <a:t>3.</a:t>
            </a:r>
            <a:r>
              <a:rPr b="1" sz="2000"/>
              <a:t> </a:t>
            </a:r>
            <a:r>
              <a:rPr sz="2000"/>
              <a:t>In the negative form, </a:t>
            </a:r>
            <a:r>
              <a:rPr b="1" sz="2000"/>
              <a:t>no</a:t>
            </a:r>
            <a:r>
              <a:rPr sz="2000"/>
              <a:t> is placed before the reflexive pronoun.</a:t>
            </a:r>
          </a:p>
        </p:txBody>
      </p:sp>
      <p:sp>
        <p:nvSpPr>
          <p:cNvPr id="272" name="Shape 272"/>
          <p:cNvSpPr/>
          <p:nvPr/>
        </p:nvSpPr>
        <p:spPr>
          <a:xfrm>
            <a:off x="2335212" y="2973097"/>
            <a:ext cx="42084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 ¿No te lavas las manos?</a:t>
            </a:r>
          </a:p>
        </p:txBody>
      </p:sp>
      <p:sp>
        <p:nvSpPr>
          <p:cNvPr id="273" name="Shape 273"/>
          <p:cNvSpPr/>
          <p:nvPr/>
        </p:nvSpPr>
        <p:spPr>
          <a:xfrm>
            <a:off x="2335212" y="3590634"/>
            <a:ext cx="4678363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 La familia Martínez no se levanta tarde.</a:t>
            </a:r>
          </a:p>
        </p:txBody>
      </p:sp>
      <p:pic>
        <p:nvPicPr>
          <p:cNvPr id="274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slide 21 titletext1a.png" descr="slide 21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2" grpId="1"/>
      <p:bldP build="whole" bldLvl="1" animBg="1" rev="0" advAuto="0" spid="274" grpId="3"/>
      <p:bldP build="whole" bldLvl="1" animBg="1" rev="0" advAuto="0" spid="273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4795837" y="4098634"/>
            <a:ext cx="355601" cy="375232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278" name="Shape 278"/>
          <p:cNvSpPr/>
          <p:nvPr/>
        </p:nvSpPr>
        <p:spPr>
          <a:xfrm>
            <a:off x="3200400" y="4090697"/>
            <a:ext cx="32543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Ella se cepilla los dientes.</a:t>
            </a:r>
          </a:p>
        </p:txBody>
      </p:sp>
      <p:sp>
        <p:nvSpPr>
          <p:cNvPr id="279" name="Shape 279"/>
          <p:cNvSpPr/>
          <p:nvPr/>
        </p:nvSpPr>
        <p:spPr>
          <a:xfrm>
            <a:off x="4187825" y="3447759"/>
            <a:ext cx="296863" cy="375232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280" name="Shape 280"/>
          <p:cNvSpPr/>
          <p:nvPr/>
        </p:nvSpPr>
        <p:spPr>
          <a:xfrm>
            <a:off x="3200400" y="3449347"/>
            <a:ext cx="32226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Me lavo la cara.</a:t>
            </a:r>
          </a:p>
        </p:txBody>
      </p:sp>
      <p:sp>
        <p:nvSpPr>
          <p:cNvPr id="281" name="Shape 281"/>
          <p:cNvSpPr/>
          <p:nvPr/>
        </p:nvSpPr>
        <p:spPr>
          <a:xfrm>
            <a:off x="4418012" y="4716172"/>
            <a:ext cx="276226" cy="37523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282" name="Shape 282"/>
          <p:cNvSpPr/>
          <p:nvPr/>
        </p:nvSpPr>
        <p:spPr>
          <a:xfrm>
            <a:off x="3200400" y="4710112"/>
            <a:ext cx="32019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Él se pone el suéter.</a:t>
            </a:r>
          </a:p>
        </p:txBody>
      </p:sp>
      <p:sp>
        <p:nvSpPr>
          <p:cNvPr id="283" name="Shape 28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27 of 56</a:t>
            </a:r>
          </a:p>
        </p:txBody>
      </p:sp>
      <p:sp>
        <p:nvSpPr>
          <p:cNvPr id="284" name="Shape 284"/>
          <p:cNvSpPr/>
          <p:nvPr/>
        </p:nvSpPr>
        <p:spPr>
          <a:xfrm>
            <a:off x="782637" y="1674463"/>
            <a:ext cx="7688263" cy="1464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4.</a:t>
            </a:r>
            <a:r>
              <a:rPr b="1" sz="2000"/>
              <a:t> </a:t>
            </a:r>
            <a:r>
              <a:rPr sz="2000"/>
              <a:t>In Spanish, when you refer to parts of the body and articles of clothing </a:t>
            </a:r>
            <a:endParaRPr sz="2000"/>
          </a:p>
          <a:p>
            <a:pPr lvl="0">
              <a:lnSpc>
                <a:spcPct val="125000"/>
              </a:lnSpc>
            </a:pPr>
            <a:r>
              <a:rPr sz="2000"/>
              <a:t>    in a reflexive sentence, you often use the </a:t>
            </a:r>
            <a:r>
              <a:rPr sz="2000">
                <a:solidFill>
                  <a:srgbClr val="FF3300"/>
                </a:solidFill>
              </a:rPr>
              <a:t>____________</a:t>
            </a:r>
            <a:r>
              <a:rPr sz="2000"/>
              <a:t>, not the </a:t>
            </a:r>
            <a:endParaRPr sz="2000"/>
          </a:p>
          <a:p>
            <a:pPr lvl="0">
              <a:lnSpc>
                <a:spcPct val="125000"/>
              </a:lnSpc>
            </a:pPr>
            <a:r>
              <a:rPr sz="2000"/>
              <a:t>    possessive adjective.</a:t>
            </a:r>
          </a:p>
        </p:txBody>
      </p:sp>
      <p:pic>
        <p:nvPicPr>
          <p:cNvPr id="285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5234156" y="2243137"/>
            <a:ext cx="16713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definite article</a:t>
            </a:r>
          </a:p>
        </p:txBody>
      </p:sp>
      <p:pic>
        <p:nvPicPr>
          <p:cNvPr id="287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slide 21 titletext1a.png" descr="slide 21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nodeType="after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nodeType="after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" grpId="8"/>
      <p:bldP build="whole" bldLvl="1" animBg="1" rev="0" advAuto="0" spid="277" grpId="5"/>
      <p:bldP build="whole" bldLvl="1" animBg="1" rev="0" advAuto="0" spid="278" grpId="4"/>
      <p:bldP build="whole" bldLvl="1" animBg="1" rev="0" advAuto="0" spid="281" grpId="7"/>
      <p:bldP build="whole" bldLvl="1" animBg="1" rev="0" advAuto="0" spid="280" grpId="2"/>
      <p:bldP build="whole" bldLvl="1" animBg="1" rev="0" advAuto="0" spid="279" grpId="3"/>
      <p:bldP build="whole" bldLvl="1" animBg="1" rev="0" advAuto="0" spid="286" grpId="1"/>
      <p:bldP build="whole" bldLvl="1" animBg="1" rev="0" advAuto="0" spid="282" grpId="6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4570412" y="4224047"/>
            <a:ext cx="193676" cy="375231"/>
          </a:xfrm>
          <a:prstGeom prst="rect">
            <a:avLst/>
          </a:prstGeom>
          <a:solidFill>
            <a:srgbClr val="33CC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291" name="Shape 291"/>
          <p:cNvSpPr/>
          <p:nvPr/>
        </p:nvSpPr>
        <p:spPr>
          <a:xfrm>
            <a:off x="5235575" y="2947697"/>
            <a:ext cx="211138" cy="375231"/>
          </a:xfrm>
          <a:prstGeom prst="rect">
            <a:avLst/>
          </a:prstGeom>
          <a:solidFill>
            <a:srgbClr val="33CC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292" name="Shape 292"/>
          <p:cNvSpPr/>
          <p:nvPr/>
        </p:nvSpPr>
        <p:spPr>
          <a:xfrm>
            <a:off x="4108450" y="3585872"/>
            <a:ext cx="347663" cy="375231"/>
          </a:xfrm>
          <a:prstGeom prst="rect">
            <a:avLst/>
          </a:prstGeom>
          <a:solidFill>
            <a:srgbClr val="33CC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293" name="Shape 293"/>
          <p:cNvSpPr/>
          <p:nvPr/>
        </p:nvSpPr>
        <p:spPr>
          <a:xfrm>
            <a:off x="2754312" y="2942934"/>
            <a:ext cx="322262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El niño quiere acostarse.</a:t>
            </a:r>
          </a:p>
        </p:txBody>
      </p:sp>
      <p:sp>
        <p:nvSpPr>
          <p:cNvPr id="294" name="Shape 294"/>
          <p:cNvSpPr/>
          <p:nvPr/>
        </p:nvSpPr>
        <p:spPr>
          <a:xfrm>
            <a:off x="2754312" y="3584284"/>
            <a:ext cx="325437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Voy a lavarme las manos.</a:t>
            </a:r>
          </a:p>
        </p:txBody>
      </p:sp>
      <p:sp>
        <p:nvSpPr>
          <p:cNvPr id="295" name="Shape 295"/>
          <p:cNvSpPr/>
          <p:nvPr/>
        </p:nvSpPr>
        <p:spPr>
          <a:xfrm>
            <a:off x="2754312" y="4203700"/>
            <a:ext cx="3759201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¿Quieres quitarte la chaqueta?</a:t>
            </a:r>
          </a:p>
        </p:txBody>
      </p:sp>
      <p:sp>
        <p:nvSpPr>
          <p:cNvPr id="296" name="Shape 29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28 of 56</a:t>
            </a:r>
          </a:p>
        </p:txBody>
      </p:sp>
      <p:sp>
        <p:nvSpPr>
          <p:cNvPr id="297" name="Shape 297"/>
          <p:cNvSpPr/>
          <p:nvPr/>
        </p:nvSpPr>
        <p:spPr>
          <a:xfrm>
            <a:off x="771525" y="1857084"/>
            <a:ext cx="703262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FF3300"/>
                </a:solidFill>
              </a:rPr>
              <a:t>5.</a:t>
            </a:r>
            <a:r>
              <a:rPr b="1" sz="2000"/>
              <a:t> </a:t>
            </a:r>
            <a:r>
              <a:rPr sz="2000"/>
              <a:t>Note that the reflexive pronoun is added to the infinitive.</a:t>
            </a:r>
          </a:p>
        </p:txBody>
      </p:sp>
      <p:pic>
        <p:nvPicPr>
          <p:cNvPr id="298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slide 21 titletext1a.png" descr="slide 21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" grpId="4"/>
      <p:bldP build="whole" bldLvl="1" animBg="1" rev="0" advAuto="0" spid="294" grpId="3"/>
      <p:bldP build="whole" bldLvl="1" animBg="1" rev="0" advAuto="0" spid="293" grpId="1"/>
      <p:bldP build="whole" bldLvl="1" animBg="1" rev="0" advAuto="0" spid="290" grpId="6"/>
      <p:bldP build="whole" bldLvl="1" animBg="1" rev="0" advAuto="0" spid="299" grpId="7"/>
      <p:bldP build="whole" bldLvl="1" animBg="1" rev="0" advAuto="0" spid="295" grpId="5"/>
      <p:bldP build="whole" bldLvl="1" animBg="1" rev="0" advAuto="0" spid="291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29 of 56</a:t>
            </a:r>
          </a:p>
        </p:txBody>
      </p:sp>
      <p:pic>
        <p:nvPicPr>
          <p:cNvPr id="303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 of 56</a:t>
            </a:r>
          </a:p>
        </p:txBody>
      </p:sp>
      <p:pic>
        <p:nvPicPr>
          <p:cNvPr id="43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858837" y="4678072"/>
            <a:ext cx="310515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despertarse</a:t>
            </a:r>
          </a:p>
        </p:txBody>
      </p:sp>
      <p:pic>
        <p:nvPicPr>
          <p:cNvPr id="45" name="slide 03 titletext1a.png" descr="slide 03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slide 03 pic1a.png" descr="slide 03 pic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462" y="2084387"/>
            <a:ext cx="31115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5002212" y="4678072"/>
            <a:ext cx="310515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tomar una ducha</a:t>
            </a:r>
          </a:p>
        </p:txBody>
      </p:sp>
      <p:pic>
        <p:nvPicPr>
          <p:cNvPr id="48" name="slide 03 pic2a.png" descr="slide 03 pic2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24425" y="2006600"/>
            <a:ext cx="3060700" cy="254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" grpId="2"/>
      <p:bldP build="whole" bldLvl="1" animBg="1" rev="0" advAuto="0" spid="44" grpId="1"/>
      <p:bldP build="whole" bldLvl="1" animBg="1" rev="0" advAuto="0" spid="43" grpId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30 of 56</a:t>
            </a:r>
          </a:p>
        </p:txBody>
      </p:sp>
      <p:pic>
        <p:nvPicPr>
          <p:cNvPr id="307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31 of 56</a:t>
            </a:r>
          </a:p>
        </p:txBody>
      </p:sp>
      <p:pic>
        <p:nvPicPr>
          <p:cNvPr id="311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/>
          <p:nvPr/>
        </p:nvSpPr>
        <p:spPr>
          <a:xfrm>
            <a:off x="782637" y="1941163"/>
            <a:ext cx="7618413" cy="1464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1. </a:t>
            </a:r>
            <a:r>
              <a:rPr sz="2000"/>
              <a:t>The reflexive verbs </a:t>
            </a:r>
            <a:r>
              <a:rPr b="1" sz="2000"/>
              <a:t>acostarse</a:t>
            </a:r>
            <a:r>
              <a:rPr b="1" sz="2000">
                <a:solidFill>
                  <a:srgbClr val="FF3300"/>
                </a:solidFill>
              </a:rPr>
              <a:t> </a:t>
            </a:r>
            <a:r>
              <a:rPr sz="2000">
                <a:solidFill>
                  <a:srgbClr val="FF3300"/>
                </a:solidFill>
              </a:rPr>
              <a:t>________</a:t>
            </a:r>
            <a:r>
              <a:rPr b="1" sz="2000"/>
              <a:t>,</a:t>
            </a:r>
            <a:r>
              <a:rPr sz="2000"/>
              <a:t> </a:t>
            </a:r>
            <a:r>
              <a:rPr b="1" sz="2000"/>
              <a:t>dormirse</a:t>
            </a:r>
            <a:r>
              <a:rPr sz="2000">
                <a:solidFill>
                  <a:srgbClr val="FF3300"/>
                </a:solidFill>
              </a:rPr>
              <a:t> _______</a:t>
            </a:r>
            <a:r>
              <a:rPr b="1" sz="2000"/>
              <a:t>,</a:t>
            </a:r>
            <a:r>
              <a:rPr sz="2000"/>
              <a:t> </a:t>
            </a:r>
            <a:endParaRPr sz="2000"/>
          </a:p>
          <a:p>
            <a:pPr lvl="0">
              <a:lnSpc>
                <a:spcPct val="125000"/>
              </a:lnSpc>
            </a:pPr>
            <a:r>
              <a:rPr sz="2000"/>
              <a:t>    </a:t>
            </a:r>
            <a:r>
              <a:rPr b="1" sz="2000"/>
              <a:t>sentarse</a:t>
            </a:r>
            <a:r>
              <a:rPr sz="2000"/>
              <a:t> </a:t>
            </a:r>
            <a:r>
              <a:rPr sz="2000">
                <a:solidFill>
                  <a:srgbClr val="FF3300"/>
                </a:solidFill>
              </a:rPr>
              <a:t>_______</a:t>
            </a:r>
            <a:r>
              <a:rPr b="1" sz="2000"/>
              <a:t>,</a:t>
            </a:r>
            <a:r>
              <a:rPr sz="2000"/>
              <a:t> </a:t>
            </a:r>
            <a:r>
              <a:rPr b="1" sz="2000"/>
              <a:t>despertarse</a:t>
            </a:r>
            <a:r>
              <a:rPr b="1" sz="2000">
                <a:solidFill>
                  <a:srgbClr val="FF3300"/>
                </a:solidFill>
              </a:rPr>
              <a:t> </a:t>
            </a:r>
            <a:r>
              <a:rPr sz="2000">
                <a:solidFill>
                  <a:srgbClr val="FF3300"/>
                </a:solidFill>
              </a:rPr>
              <a:t>_______</a:t>
            </a:r>
            <a:r>
              <a:rPr b="1" sz="2000"/>
              <a:t>,</a:t>
            </a:r>
            <a:r>
              <a:rPr sz="2000"/>
              <a:t> and </a:t>
            </a:r>
            <a:r>
              <a:rPr b="1" sz="2000"/>
              <a:t>divertirse</a:t>
            </a:r>
            <a:r>
              <a:rPr sz="2000"/>
              <a:t> </a:t>
            </a:r>
            <a:r>
              <a:rPr sz="2000">
                <a:solidFill>
                  <a:srgbClr val="FF3300"/>
                </a:solidFill>
              </a:rPr>
              <a:t>_______</a:t>
            </a:r>
            <a:r>
              <a:rPr sz="2000"/>
              <a:t> </a:t>
            </a:r>
            <a:endParaRPr sz="2000"/>
          </a:p>
          <a:p>
            <a:pPr lvl="0">
              <a:lnSpc>
                <a:spcPct val="125000"/>
              </a:lnSpc>
            </a:pPr>
            <a:r>
              <a:rPr sz="2000"/>
              <a:t>    are stem-changing verbs.</a:t>
            </a:r>
          </a:p>
        </p:txBody>
      </p:sp>
      <p:sp>
        <p:nvSpPr>
          <p:cNvPr id="313" name="Shape 313"/>
          <p:cNvSpPr/>
          <p:nvPr/>
        </p:nvSpPr>
        <p:spPr>
          <a:xfrm>
            <a:off x="4116387" y="2123784"/>
            <a:ext cx="112871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r"/>
            <a:r>
              <a:rPr b="1" sz="2000">
                <a:solidFill>
                  <a:srgbClr val="FF3300"/>
                </a:solidFill>
              </a:rPr>
              <a:t>(o </a:t>
            </a:r>
            <a:r>
              <a:rPr>
                <a:solidFill>
                  <a:srgbClr val="FF3300"/>
                </a:solidFill>
                <a:latin typeface="Wingdings 3"/>
                <a:ea typeface="Wingdings 3"/>
                <a:cs typeface="Wingdings 3"/>
                <a:sym typeface="Wingdings 3"/>
              </a:rPr>
              <a:t></a:t>
            </a:r>
            <a:r>
              <a:rPr>
                <a:solidFill>
                  <a:srgbClr val="FF3300"/>
                </a:solidFill>
              </a:rPr>
              <a:t> </a:t>
            </a:r>
            <a:r>
              <a:rPr b="1" sz="2000">
                <a:solidFill>
                  <a:srgbClr val="FF3300"/>
                </a:solidFill>
              </a:rPr>
              <a:t>ue)</a:t>
            </a:r>
          </a:p>
        </p:txBody>
      </p:sp>
      <p:sp>
        <p:nvSpPr>
          <p:cNvPr id="314" name="Shape 314"/>
          <p:cNvSpPr/>
          <p:nvPr/>
        </p:nvSpPr>
        <p:spPr>
          <a:xfrm>
            <a:off x="6248400" y="2123784"/>
            <a:ext cx="112871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r"/>
            <a:r>
              <a:rPr b="1" sz="2000">
                <a:solidFill>
                  <a:srgbClr val="FF3300"/>
                </a:solidFill>
              </a:rPr>
              <a:t>(o </a:t>
            </a:r>
            <a:r>
              <a:rPr>
                <a:solidFill>
                  <a:srgbClr val="FF3300"/>
                </a:solidFill>
                <a:latin typeface="Wingdings 3"/>
                <a:ea typeface="Wingdings 3"/>
                <a:cs typeface="Wingdings 3"/>
                <a:sym typeface="Wingdings 3"/>
              </a:rPr>
              <a:t></a:t>
            </a:r>
            <a:r>
              <a:rPr>
                <a:solidFill>
                  <a:srgbClr val="FF3300"/>
                </a:solidFill>
              </a:rPr>
              <a:t> </a:t>
            </a:r>
            <a:r>
              <a:rPr b="1" sz="2000">
                <a:solidFill>
                  <a:srgbClr val="FF3300"/>
                </a:solidFill>
              </a:rPr>
              <a:t>ue)</a:t>
            </a:r>
          </a:p>
        </p:txBody>
      </p:sp>
      <p:sp>
        <p:nvSpPr>
          <p:cNvPr id="315" name="Shape 315"/>
          <p:cNvSpPr/>
          <p:nvPr/>
        </p:nvSpPr>
        <p:spPr>
          <a:xfrm>
            <a:off x="1906587" y="2507959"/>
            <a:ext cx="112871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r"/>
            <a:r>
              <a:rPr b="1" sz="2000">
                <a:solidFill>
                  <a:srgbClr val="FF3300"/>
                </a:solidFill>
              </a:rPr>
              <a:t>(e </a:t>
            </a:r>
            <a:r>
              <a:rPr>
                <a:solidFill>
                  <a:srgbClr val="FF3300"/>
                </a:solidFill>
                <a:latin typeface="Wingdings 3"/>
                <a:ea typeface="Wingdings 3"/>
                <a:cs typeface="Wingdings 3"/>
                <a:sym typeface="Wingdings 3"/>
              </a:rPr>
              <a:t></a:t>
            </a:r>
            <a:r>
              <a:rPr b="1" sz="2000">
                <a:solidFill>
                  <a:srgbClr val="FF3300"/>
                </a:solidFill>
              </a:rPr>
              <a:t> ie)</a:t>
            </a:r>
          </a:p>
        </p:txBody>
      </p:sp>
      <p:sp>
        <p:nvSpPr>
          <p:cNvPr id="316" name="Shape 316"/>
          <p:cNvSpPr/>
          <p:nvPr/>
        </p:nvSpPr>
        <p:spPr>
          <a:xfrm>
            <a:off x="4267200" y="2503197"/>
            <a:ext cx="11287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b="1" sz="2000">
                <a:solidFill>
                  <a:srgbClr val="FF3300"/>
                </a:solidFill>
              </a:rPr>
              <a:t>(e </a:t>
            </a:r>
            <a:r>
              <a:rPr>
                <a:solidFill>
                  <a:srgbClr val="FF3300"/>
                </a:solidFill>
                <a:latin typeface="Wingdings 3"/>
                <a:ea typeface="Wingdings 3"/>
                <a:cs typeface="Wingdings 3"/>
                <a:sym typeface="Wingdings 3"/>
              </a:rPr>
              <a:t></a:t>
            </a:r>
            <a:r>
              <a:rPr>
                <a:solidFill>
                  <a:srgbClr val="FF3300"/>
                </a:solidFill>
              </a:rPr>
              <a:t> </a:t>
            </a:r>
            <a:r>
              <a:rPr b="1" sz="2000">
                <a:solidFill>
                  <a:srgbClr val="FF3300"/>
                </a:solidFill>
              </a:rPr>
              <a:t>ie)</a:t>
            </a:r>
          </a:p>
        </p:txBody>
      </p:sp>
      <p:sp>
        <p:nvSpPr>
          <p:cNvPr id="317" name="Shape 317"/>
          <p:cNvSpPr/>
          <p:nvPr/>
        </p:nvSpPr>
        <p:spPr>
          <a:xfrm>
            <a:off x="6856412" y="2503197"/>
            <a:ext cx="11287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b="1" sz="2000">
                <a:solidFill>
                  <a:srgbClr val="FF3300"/>
                </a:solidFill>
              </a:rPr>
              <a:t>(e </a:t>
            </a:r>
            <a:r>
              <a:rPr>
                <a:solidFill>
                  <a:srgbClr val="FF3300"/>
                </a:solidFill>
                <a:latin typeface="Wingdings 3"/>
                <a:ea typeface="Wingdings 3"/>
                <a:cs typeface="Wingdings 3"/>
                <a:sym typeface="Wingdings 3"/>
              </a:rPr>
              <a:t></a:t>
            </a:r>
            <a:r>
              <a:rPr b="1" sz="2000">
                <a:solidFill>
                  <a:srgbClr val="FF3300"/>
                </a:solidFill>
              </a:rPr>
              <a:t> ie)</a:t>
            </a:r>
          </a:p>
        </p:txBody>
      </p:sp>
      <p:pic>
        <p:nvPicPr>
          <p:cNvPr id="318" name="slide 31 titletext1a.png" descr="slide 31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037" y="971550"/>
            <a:ext cx="3568701" cy="88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2"/>
      <p:bldP build="whole" bldLvl="1" animBg="1" rev="0" advAuto="0" spid="319" grpId="6"/>
      <p:bldP build="whole" bldLvl="1" animBg="1" rev="0" advAuto="0" spid="316" grpId="4"/>
      <p:bldP build="whole" bldLvl="1" animBg="1" rev="0" advAuto="0" spid="313" grpId="1"/>
      <p:bldP build="whole" bldLvl="1" animBg="1" rev="0" advAuto="0" spid="315" grpId="3"/>
      <p:bldP build="whole" bldLvl="1" animBg="1" rev="0" advAuto="0" spid="317" grpId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lide 32 pic2b.png" descr="slide 32 pic2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0950" y="3913187"/>
            <a:ext cx="6627813" cy="177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slide 32 text12a.png" descr="slide 32 text12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2175" y="5164137"/>
            <a:ext cx="1587500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slide 32 text7a.png" descr="slide 32 text7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92412" y="4479925"/>
            <a:ext cx="1270001" cy="27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slide 32 text8a.png" descr="slide 32 text8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05112" y="4835525"/>
            <a:ext cx="1270001" cy="27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slide 32 text9a.png" descr="slide 32 text9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17812" y="5164137"/>
            <a:ext cx="1270001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slide 32 pic1b.png" descr="slide 32 pic1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50950" y="2097087"/>
            <a:ext cx="6627813" cy="177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slide 32 text1a.png" descr="slide 32 text1a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805112" y="2627312"/>
            <a:ext cx="1231901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slide 32 text2a.png" descr="slide 32 text2a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805112" y="2981325"/>
            <a:ext cx="1231901" cy="27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slide 32 text3a.png" descr="slide 32 text3a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805112" y="3335337"/>
            <a:ext cx="1231901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slide 32 text6a.png" descr="slide 32 text6a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984875" y="3335337"/>
            <a:ext cx="1638300" cy="279401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hape 33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32 of 56</a:t>
            </a:r>
          </a:p>
        </p:txBody>
      </p:sp>
      <p:pic>
        <p:nvPicPr>
          <p:cNvPr id="332" name="slide 31 titletext1a.png" descr="slide 31 titletext1a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00037" y="971550"/>
            <a:ext cx="3568701" cy="88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gramatica-header.png" descr="gramatica-header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slide 32 text1.png" descr="slide 32 text1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800350" y="2625725"/>
            <a:ext cx="1231900" cy="27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slide 32 text2.png" descr="slide 32 text2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800350" y="2979737"/>
            <a:ext cx="1231900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slide 32 text3.png" descr="slide 32 text3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2800350" y="3338512"/>
            <a:ext cx="1231900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slide 32 text4.png" descr="slide 32 text4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962650" y="2635250"/>
            <a:ext cx="1638300" cy="27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slide 32 text5.png" descr="slide 32 text5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5962650" y="2995612"/>
            <a:ext cx="1638300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slide 32 text6.png" descr="slide 32 text6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5981700" y="3338512"/>
            <a:ext cx="1638300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slide 32 text7.png" descr="slide 32 text7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2792412" y="4478337"/>
            <a:ext cx="1270001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slide 32 text8.png" descr="slide 32 text8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2806700" y="4837112"/>
            <a:ext cx="1270000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slide 32 text9.png" descr="slide 32 text9"/>
          <p:cNvPicPr/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2822575" y="5159375"/>
            <a:ext cx="1270000" cy="27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slide 32 text10.png" descr="slide 32 text10"/>
          <p:cNvPicPr/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5962650" y="4487862"/>
            <a:ext cx="1587500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slide 32 text11.png" descr="slide 32 text11"/>
          <p:cNvPicPr/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5962650" y="4824412"/>
            <a:ext cx="1587500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slide 32 text12.png" descr="slide 32 text12"/>
          <p:cNvPicPr/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5975350" y="5160962"/>
            <a:ext cx="1587500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next slide.png" descr="next slide"/>
          <p:cNvPicPr/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nodeType="after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nodeType="after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nodeType="afterEffect" presetClass="entr" presetSubtype="0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4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presetClass="entr" presetSubtype="0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presetClass="entr" presetSubtype="0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presetClass="entr" presetSubtype="0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presetClass="entr" presetSubtype="0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nodeType="afterEffect" presetClass="entr" presetSubtype="0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nodeType="afterEffect" presetClass="entr" presetSubtype="0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nodeType="afterEffect" presetClass="entr" presetSubtype="0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presetClass="entr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6" grpId="9"/>
      <p:bldP build="whole" bldLvl="1" animBg="1" rev="0" advAuto="0" spid="344" grpId="15"/>
      <p:bldP build="whole" bldLvl="1" animBg="1" rev="0" advAuto="0" spid="343" grpId="14"/>
      <p:bldP build="whole" bldLvl="1" animBg="1" rev="0" advAuto="0" spid="342" grpId="19"/>
      <p:bldP build="whole" bldLvl="1" animBg="1" rev="0" advAuto="0" spid="346" grpId="21"/>
      <p:bldP build="whole" bldLvl="1" animBg="1" rev="0" advAuto="0" spid="337" grpId="4"/>
      <p:bldP build="whole" bldLvl="1" animBg="1" rev="0" advAuto="0" spid="334" grpId="7"/>
      <p:bldP build="whole" bldLvl="1" animBg="1" rev="0" advAuto="0" spid="323" grpId="11"/>
      <p:bldP build="whole" bldLvl="1" animBg="1" rev="0" advAuto="0" spid="341" grpId="18"/>
      <p:bldP build="whole" bldLvl="1" animBg="1" rev="0" advAuto="0" spid="338" grpId="5"/>
      <p:bldP build="whole" bldLvl="1" animBg="1" rev="0" advAuto="0" spid="328" grpId="2"/>
      <p:bldP build="whole" bldLvl="1" animBg="1" rev="0" advAuto="0" spid="340" grpId="17"/>
      <p:bldP build="whole" bldLvl="1" animBg="1" rev="0" advAuto="0" spid="335" grpId="8"/>
      <p:bldP build="whole" bldLvl="1" animBg="1" rev="0" advAuto="0" spid="329" grpId="3"/>
      <p:bldP build="whole" bldLvl="1" animBg="1" rev="0" advAuto="0" spid="339" grpId="10"/>
      <p:bldP build="whole" bldLvl="1" animBg="1" rev="0" advAuto="0" spid="345" grpId="20"/>
      <p:bldP build="whole" bldLvl="1" animBg="1" rev="0" advAuto="0" spid="325" grpId="13"/>
      <p:bldP build="whole" bldLvl="1" animBg="1" rev="0" advAuto="0" spid="327" grpId="1"/>
      <p:bldP build="whole" bldLvl="1" animBg="1" rev="0" advAuto="0" spid="322" grpId="16"/>
      <p:bldP build="whole" bldLvl="1" animBg="1" rev="0" advAuto="0" spid="330" grpId="6"/>
      <p:bldP build="whole" bldLvl="1" animBg="1" rev="0" advAuto="0" spid="324" grpId="1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33 of 56</a:t>
            </a:r>
          </a:p>
        </p:txBody>
      </p:sp>
      <p:pic>
        <p:nvPicPr>
          <p:cNvPr id="349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/>
          <p:nvPr/>
        </p:nvSpPr>
        <p:spPr>
          <a:xfrm>
            <a:off x="236537" y="1838034"/>
            <a:ext cx="8653463" cy="1251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FF3300"/>
                </a:solidFill>
              </a:rPr>
              <a:t>2.</a:t>
            </a:r>
            <a:r>
              <a:rPr b="1" sz="2000"/>
              <a:t> </a:t>
            </a:r>
            <a:r>
              <a:rPr sz="2000"/>
              <a:t>Many verbs in Spanish can be used with a reflexive pronoun. Often the reflexive</a:t>
            </a:r>
            <a:endParaRPr sz="2000"/>
          </a:p>
          <a:p>
            <a:pPr lvl="0"/>
            <a:r>
              <a:rPr sz="2000"/>
              <a:t>    pronoun gives a different meaning to the verb. Study the following examples.</a:t>
            </a:r>
          </a:p>
        </p:txBody>
      </p:sp>
      <p:pic>
        <p:nvPicPr>
          <p:cNvPr id="351" name="slide 31 titletext1a.png" descr="slide 31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037" y="971550"/>
            <a:ext cx="3568701" cy="88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hape 353"/>
          <p:cNvSpPr/>
          <p:nvPr/>
        </p:nvSpPr>
        <p:spPr>
          <a:xfrm>
            <a:off x="452437" y="3177053"/>
            <a:ext cx="2097088" cy="54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1600"/>
              <a:t>Ana pone su blusa </a:t>
            </a:r>
            <a:endParaRPr b="1" sz="1600"/>
          </a:p>
          <a:p>
            <a:pPr lvl="0"/>
            <a:r>
              <a:rPr b="1" sz="1600"/>
              <a:t>en su mochila.</a:t>
            </a:r>
          </a:p>
        </p:txBody>
      </p:sp>
      <p:sp>
        <p:nvSpPr>
          <p:cNvPr id="354" name="Shape 354"/>
          <p:cNvSpPr/>
          <p:nvPr/>
        </p:nvSpPr>
        <p:spPr>
          <a:xfrm>
            <a:off x="452437" y="3880316"/>
            <a:ext cx="2097088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1600"/>
              <a:t>Ana se pone la </a:t>
            </a:r>
            <a:endParaRPr b="1" sz="1600"/>
          </a:p>
          <a:p>
            <a:pPr lvl="0"/>
            <a:r>
              <a:rPr b="1" sz="1600"/>
              <a:t>blusa.</a:t>
            </a:r>
          </a:p>
        </p:txBody>
      </p:sp>
      <p:sp>
        <p:nvSpPr>
          <p:cNvPr id="355" name="Shape 355"/>
          <p:cNvSpPr/>
          <p:nvPr/>
        </p:nvSpPr>
        <p:spPr>
          <a:xfrm>
            <a:off x="452437" y="4529603"/>
            <a:ext cx="2097088" cy="54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1600"/>
              <a:t>Ana duerme </a:t>
            </a:r>
            <a:endParaRPr b="1" sz="1600"/>
          </a:p>
          <a:p>
            <a:pPr lvl="0"/>
            <a:r>
              <a:rPr b="1" sz="1600"/>
              <a:t>ocho horas.</a:t>
            </a:r>
          </a:p>
        </p:txBody>
      </p:sp>
      <p:sp>
        <p:nvSpPr>
          <p:cNvPr id="356" name="Shape 356"/>
          <p:cNvSpPr/>
          <p:nvPr/>
        </p:nvSpPr>
        <p:spPr>
          <a:xfrm>
            <a:off x="452437" y="5182066"/>
            <a:ext cx="2097088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1600"/>
            </a:lvl1pPr>
          </a:lstStyle>
          <a:p>
            <a:pPr lvl="0">
              <a:defRPr b="0" sz="1800"/>
            </a:pPr>
            <a:r>
              <a:rPr b="1" sz="1600"/>
              <a:t>Ana se duerme enseguida.</a:t>
            </a:r>
          </a:p>
        </p:txBody>
      </p:sp>
      <p:sp>
        <p:nvSpPr>
          <p:cNvPr id="357" name="Shape 357"/>
          <p:cNvSpPr/>
          <p:nvPr/>
        </p:nvSpPr>
        <p:spPr>
          <a:xfrm>
            <a:off x="2390775" y="3172291"/>
            <a:ext cx="2325688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600"/>
            </a:lvl1pPr>
          </a:lstStyle>
          <a:p>
            <a:pPr lvl="0">
              <a:defRPr i="0" sz="1800"/>
            </a:pPr>
            <a:r>
              <a:rPr i="1" sz="1600"/>
              <a:t>Ana puts her blouse in her backpack.</a:t>
            </a:r>
          </a:p>
        </p:txBody>
      </p:sp>
      <p:sp>
        <p:nvSpPr>
          <p:cNvPr id="358" name="Shape 358"/>
          <p:cNvSpPr/>
          <p:nvPr/>
        </p:nvSpPr>
        <p:spPr>
          <a:xfrm>
            <a:off x="2390775" y="3869203"/>
            <a:ext cx="2325688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600"/>
            </a:lvl1pPr>
          </a:lstStyle>
          <a:p>
            <a:pPr lvl="0">
              <a:defRPr i="0" sz="1800"/>
            </a:pPr>
            <a:r>
              <a:rPr i="1" sz="1600"/>
              <a:t>Ana puts on her blouse.</a:t>
            </a:r>
          </a:p>
        </p:txBody>
      </p:sp>
      <p:sp>
        <p:nvSpPr>
          <p:cNvPr id="359" name="Shape 359"/>
          <p:cNvSpPr/>
          <p:nvPr/>
        </p:nvSpPr>
        <p:spPr>
          <a:xfrm>
            <a:off x="2390775" y="4516903"/>
            <a:ext cx="2325688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600"/>
            </a:lvl1pPr>
          </a:lstStyle>
          <a:p>
            <a:pPr lvl="0">
              <a:defRPr i="0" sz="1800"/>
            </a:pPr>
            <a:r>
              <a:rPr i="1" sz="1600"/>
              <a:t>Ana sleeps eight hours.</a:t>
            </a:r>
          </a:p>
        </p:txBody>
      </p:sp>
      <p:sp>
        <p:nvSpPr>
          <p:cNvPr id="360" name="Shape 360"/>
          <p:cNvSpPr/>
          <p:nvPr/>
        </p:nvSpPr>
        <p:spPr>
          <a:xfrm>
            <a:off x="2390775" y="5182066"/>
            <a:ext cx="2325688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600"/>
            </a:lvl1pPr>
          </a:lstStyle>
          <a:p>
            <a:pPr lvl="0">
              <a:defRPr i="0" sz="1800"/>
            </a:pPr>
            <a:r>
              <a:rPr i="1" sz="1600"/>
              <a:t>Ana falls asleep immediately.</a:t>
            </a:r>
          </a:p>
        </p:txBody>
      </p:sp>
      <p:sp>
        <p:nvSpPr>
          <p:cNvPr id="361" name="Shape 361"/>
          <p:cNvSpPr/>
          <p:nvPr/>
        </p:nvSpPr>
        <p:spPr>
          <a:xfrm>
            <a:off x="5049837" y="3180228"/>
            <a:ext cx="2097088" cy="54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1600"/>
              <a:t>Ana llama </a:t>
            </a:r>
            <a:endParaRPr b="1" sz="1600"/>
          </a:p>
          <a:p>
            <a:pPr lvl="0"/>
            <a:r>
              <a:rPr b="1" sz="1600"/>
              <a:t>a Carlos.</a:t>
            </a:r>
          </a:p>
        </p:txBody>
      </p:sp>
      <p:sp>
        <p:nvSpPr>
          <p:cNvPr id="362" name="Shape 362"/>
          <p:cNvSpPr/>
          <p:nvPr/>
        </p:nvSpPr>
        <p:spPr>
          <a:xfrm>
            <a:off x="5049837" y="3880316"/>
            <a:ext cx="2097088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1600"/>
              <a:t>Ella se </a:t>
            </a:r>
            <a:endParaRPr b="1" sz="1600"/>
          </a:p>
          <a:p>
            <a:pPr lvl="0"/>
            <a:r>
              <a:rPr b="1" sz="1600"/>
              <a:t>llama Ana.</a:t>
            </a:r>
          </a:p>
        </p:txBody>
      </p:sp>
      <p:sp>
        <p:nvSpPr>
          <p:cNvPr id="363" name="Shape 363"/>
          <p:cNvSpPr/>
          <p:nvPr/>
        </p:nvSpPr>
        <p:spPr>
          <a:xfrm>
            <a:off x="5049837" y="4532778"/>
            <a:ext cx="2087563" cy="54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1600"/>
              <a:t>Ana divierte </a:t>
            </a:r>
            <a:endParaRPr b="1" sz="1600"/>
          </a:p>
          <a:p>
            <a:pPr lvl="0"/>
            <a:r>
              <a:rPr b="1" sz="1600"/>
              <a:t>a sus amigos.</a:t>
            </a:r>
          </a:p>
        </p:txBody>
      </p:sp>
      <p:sp>
        <p:nvSpPr>
          <p:cNvPr id="364" name="Shape 364"/>
          <p:cNvSpPr/>
          <p:nvPr/>
        </p:nvSpPr>
        <p:spPr>
          <a:xfrm>
            <a:off x="5049837" y="5183653"/>
            <a:ext cx="2097088" cy="54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1600"/>
              <a:t>Ana se </a:t>
            </a:r>
            <a:endParaRPr b="1" sz="1600"/>
          </a:p>
          <a:p>
            <a:pPr lvl="0"/>
            <a:r>
              <a:rPr b="1" sz="1600"/>
              <a:t>divierte.</a:t>
            </a:r>
          </a:p>
        </p:txBody>
      </p:sp>
      <p:sp>
        <p:nvSpPr>
          <p:cNvPr id="365" name="Shape 365"/>
          <p:cNvSpPr/>
          <p:nvPr/>
        </p:nvSpPr>
        <p:spPr>
          <a:xfrm>
            <a:off x="6446837" y="3169116"/>
            <a:ext cx="2325688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600"/>
            </a:lvl1pPr>
          </a:lstStyle>
          <a:p>
            <a:pPr lvl="0">
              <a:defRPr i="0" sz="1800"/>
            </a:pPr>
            <a:r>
              <a:rPr i="1" sz="1600"/>
              <a:t>Ana calls Carlos.</a:t>
            </a:r>
          </a:p>
        </p:txBody>
      </p:sp>
      <p:sp>
        <p:nvSpPr>
          <p:cNvPr id="366" name="Shape 366"/>
          <p:cNvSpPr/>
          <p:nvPr/>
        </p:nvSpPr>
        <p:spPr>
          <a:xfrm>
            <a:off x="6446837" y="3883491"/>
            <a:ext cx="2325688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i="1" sz="1600"/>
              <a:t>She calls herself Ana.</a:t>
            </a:r>
            <a:endParaRPr i="1" sz="1600"/>
          </a:p>
          <a:p>
            <a:pPr lvl="0"/>
            <a:r>
              <a:rPr i="1" sz="1600"/>
              <a:t>(Her name is Ana.)</a:t>
            </a:r>
          </a:p>
        </p:txBody>
      </p:sp>
      <p:sp>
        <p:nvSpPr>
          <p:cNvPr id="367" name="Shape 367"/>
          <p:cNvSpPr/>
          <p:nvPr/>
        </p:nvSpPr>
        <p:spPr>
          <a:xfrm>
            <a:off x="6446837" y="4516903"/>
            <a:ext cx="2325688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600"/>
            </a:lvl1pPr>
          </a:lstStyle>
          <a:p>
            <a:pPr lvl="0">
              <a:defRPr i="0" sz="1800"/>
            </a:pPr>
            <a:r>
              <a:rPr i="1" sz="1600"/>
              <a:t>Ana amuses her friends.</a:t>
            </a:r>
          </a:p>
        </p:txBody>
      </p:sp>
      <p:sp>
        <p:nvSpPr>
          <p:cNvPr id="368" name="Shape 368"/>
          <p:cNvSpPr/>
          <p:nvPr/>
        </p:nvSpPr>
        <p:spPr>
          <a:xfrm>
            <a:off x="6446837" y="5182066"/>
            <a:ext cx="2325688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i="1" sz="1600"/>
              <a:t>Ana amuses herself.</a:t>
            </a:r>
            <a:endParaRPr i="1" sz="1600"/>
          </a:p>
          <a:p>
            <a:pPr lvl="0"/>
            <a:r>
              <a:rPr i="1" sz="1600"/>
              <a:t>(Ana has a good time.)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presetClass="entr" presetSubtype="0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presetClass="entr" presetSubtype="0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presetClass="entr" presetSubtype="0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presetClass="entr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9" grpId="6"/>
      <p:bldP build="whole" bldLvl="1" animBg="1" rev="0" advAuto="0" spid="357" grpId="2"/>
      <p:bldP build="whole" bldLvl="1" animBg="1" rev="0" advAuto="0" spid="365" grpId="10"/>
      <p:bldP build="whole" bldLvl="1" animBg="1" rev="0" advAuto="0" spid="363" grpId="13"/>
      <p:bldP build="whole" bldLvl="1" animBg="1" rev="0" advAuto="0" spid="362" grpId="11"/>
      <p:bldP build="whole" bldLvl="1" animBg="1" rev="0" advAuto="0" spid="360" grpId="8"/>
      <p:bldP build="whole" bldLvl="1" animBg="1" rev="0" advAuto="0" spid="354" grpId="3"/>
      <p:bldP build="whole" bldLvl="1" animBg="1" rev="0" advAuto="0" spid="355" grpId="5"/>
      <p:bldP build="whole" bldLvl="1" animBg="1" rev="0" advAuto="0" spid="367" grpId="14"/>
      <p:bldP build="whole" bldLvl="1" animBg="1" rev="0" advAuto="0" spid="356" grpId="7"/>
      <p:bldP build="whole" bldLvl="1" animBg="1" rev="0" advAuto="0" spid="364" grpId="15"/>
      <p:bldP build="whole" bldLvl="1" animBg="1" rev="0" advAuto="0" spid="368" grpId="16"/>
      <p:bldP build="whole" bldLvl="1" animBg="1" rev="0" advAuto="0" spid="366" grpId="12"/>
      <p:bldP build="whole" bldLvl="1" animBg="1" rev="0" advAuto="0" spid="352" grpId="17"/>
      <p:bldP build="whole" bldLvl="1" animBg="1" rev="0" advAuto="0" spid="361" grpId="9"/>
      <p:bldP build="whole" bldLvl="1" animBg="1" rev="0" advAuto="0" spid="353" grpId="1"/>
      <p:bldP build="whole" bldLvl="1" animBg="1" rev="0" advAuto="0" spid="358" grpId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34 of 56</a:t>
            </a:r>
          </a:p>
        </p:txBody>
      </p:sp>
      <p:pic>
        <p:nvPicPr>
          <p:cNvPr id="371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35 of 56</a:t>
            </a:r>
          </a:p>
        </p:txBody>
      </p:sp>
      <p:pic>
        <p:nvPicPr>
          <p:cNvPr id="375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slide 35 titletext1a.png" descr="slide 35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Shape 377"/>
          <p:cNvSpPr/>
          <p:nvPr/>
        </p:nvSpPr>
        <p:spPr>
          <a:xfrm>
            <a:off x="404812" y="1748527"/>
            <a:ext cx="8194676" cy="1827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b="1" sz="2000">
                <a:solidFill>
                  <a:srgbClr val="FF3300"/>
                </a:solidFill>
              </a:rPr>
              <a:t>1.</a:t>
            </a:r>
            <a:r>
              <a:rPr b="1" sz="2000"/>
              <a:t> </a:t>
            </a:r>
            <a:r>
              <a:rPr sz="2000"/>
              <a:t>The expression </a:t>
            </a:r>
            <a:r>
              <a:rPr b="1" sz="2000"/>
              <a:t>favor de</a:t>
            </a:r>
            <a:r>
              <a:rPr sz="2000"/>
              <a:t> followed by the infinitive is a very useful way to </a:t>
            </a:r>
            <a:endParaRPr sz="2000"/>
          </a:p>
          <a:p>
            <a:pPr lvl="0">
              <a:lnSpc>
                <a:spcPct val="125000"/>
              </a:lnSpc>
            </a:pPr>
            <a:r>
              <a:rPr sz="2000"/>
              <a:t>    give a command to tell someone what to do. It is very polite and you can </a:t>
            </a:r>
            <a:endParaRPr sz="2000"/>
          </a:p>
          <a:p>
            <a:pPr lvl="0">
              <a:lnSpc>
                <a:spcPct val="125000"/>
              </a:lnSpc>
            </a:pPr>
            <a:r>
              <a:rPr sz="2000"/>
              <a:t>    use </a:t>
            </a:r>
            <a:r>
              <a:rPr b="1" sz="2000"/>
              <a:t>favor de</a:t>
            </a:r>
            <a:r>
              <a:rPr sz="2000"/>
              <a:t> with a friend, an adult, or any group of people.</a:t>
            </a:r>
          </a:p>
        </p:txBody>
      </p:sp>
      <p:sp>
        <p:nvSpPr>
          <p:cNvPr id="378" name="Shape 378"/>
          <p:cNvSpPr/>
          <p:nvPr/>
        </p:nvSpPr>
        <p:spPr>
          <a:xfrm>
            <a:off x="2754312" y="3762084"/>
            <a:ext cx="322262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Favor de venir aquí (acá).</a:t>
            </a:r>
          </a:p>
        </p:txBody>
      </p:sp>
      <p:sp>
        <p:nvSpPr>
          <p:cNvPr id="379" name="Shape 379"/>
          <p:cNvSpPr/>
          <p:nvPr/>
        </p:nvSpPr>
        <p:spPr>
          <a:xfrm>
            <a:off x="2754312" y="4403434"/>
            <a:ext cx="325437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Favor de no hablar.</a:t>
            </a:r>
          </a:p>
        </p:txBody>
      </p:sp>
      <p:sp>
        <p:nvSpPr>
          <p:cNvPr id="380" name="Shape 380"/>
          <p:cNvSpPr/>
          <p:nvPr/>
        </p:nvSpPr>
        <p:spPr>
          <a:xfrm>
            <a:off x="2754312" y="5022850"/>
            <a:ext cx="37592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Favor de volver pronto.</a:t>
            </a:r>
          </a:p>
        </p:txBody>
      </p:sp>
      <p:pic>
        <p:nvPicPr>
          <p:cNvPr id="381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0" grpId="3"/>
      <p:bldP build="whole" bldLvl="1" animBg="1" rev="0" advAuto="0" spid="378" grpId="1"/>
      <p:bldP build="whole" bldLvl="1" animBg="1" rev="0" advAuto="0" spid="381" grpId="4"/>
      <p:bldP build="whole" bldLvl="1" animBg="1" rev="0" advAuto="0" spid="379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/>
        </p:nvSpPr>
        <p:spPr>
          <a:xfrm>
            <a:off x="4384675" y="5071772"/>
            <a:ext cx="225425" cy="37523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384" name="Shape 384"/>
          <p:cNvSpPr/>
          <p:nvPr/>
        </p:nvSpPr>
        <p:spPr>
          <a:xfrm>
            <a:off x="4400550" y="4484397"/>
            <a:ext cx="185738" cy="37523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385" name="Shape 385"/>
          <p:cNvSpPr/>
          <p:nvPr/>
        </p:nvSpPr>
        <p:spPr>
          <a:xfrm>
            <a:off x="3897312" y="3906547"/>
            <a:ext cx="311151" cy="37523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386" name="Shape 386"/>
          <p:cNvSpPr/>
          <p:nvPr/>
        </p:nvSpPr>
        <p:spPr>
          <a:xfrm>
            <a:off x="4043362" y="3315997"/>
            <a:ext cx="320676" cy="37523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387" name="Shape 387"/>
          <p:cNvSpPr/>
          <p:nvPr/>
        </p:nvSpPr>
        <p:spPr>
          <a:xfrm>
            <a:off x="4278312" y="2752434"/>
            <a:ext cx="311151" cy="375232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 </a:t>
            </a:r>
          </a:p>
        </p:txBody>
      </p:sp>
      <p:sp>
        <p:nvSpPr>
          <p:cNvPr id="388" name="Shape 388"/>
          <p:cNvSpPr/>
          <p:nvPr/>
        </p:nvSpPr>
        <p:spPr>
          <a:xfrm>
            <a:off x="2378075" y="2749259"/>
            <a:ext cx="322262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Favor de ayudarme.</a:t>
            </a:r>
          </a:p>
        </p:txBody>
      </p:sp>
      <p:sp>
        <p:nvSpPr>
          <p:cNvPr id="389" name="Shape 389"/>
          <p:cNvSpPr/>
          <p:nvPr/>
        </p:nvSpPr>
        <p:spPr>
          <a:xfrm>
            <a:off x="2368550" y="3323934"/>
            <a:ext cx="32543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Favor de traerme el menú.</a:t>
            </a:r>
          </a:p>
        </p:txBody>
      </p:sp>
      <p:sp>
        <p:nvSpPr>
          <p:cNvPr id="390" name="Shape 390"/>
          <p:cNvSpPr/>
          <p:nvPr/>
        </p:nvSpPr>
        <p:spPr>
          <a:xfrm>
            <a:off x="2382837" y="3895725"/>
            <a:ext cx="37592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Favor de darme el libro.</a:t>
            </a:r>
          </a:p>
        </p:txBody>
      </p:sp>
      <p:sp>
        <p:nvSpPr>
          <p:cNvPr id="391" name="Shape 391"/>
          <p:cNvSpPr/>
          <p:nvPr/>
        </p:nvSpPr>
        <p:spPr>
          <a:xfrm>
            <a:off x="2371725" y="4335172"/>
            <a:ext cx="3794125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/>
              <a:t>Favor de levantarte. </a:t>
            </a:r>
            <a:r>
              <a:rPr i="1" sz="2000"/>
              <a:t>(to a friend)</a:t>
            </a:r>
          </a:p>
        </p:txBody>
      </p:sp>
      <p:sp>
        <p:nvSpPr>
          <p:cNvPr id="392" name="Shape 392"/>
          <p:cNvSpPr/>
          <p:nvPr/>
        </p:nvSpPr>
        <p:spPr>
          <a:xfrm>
            <a:off x="2371725" y="4919372"/>
            <a:ext cx="5988050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/>
              <a:t>Favor de levantarse. </a:t>
            </a:r>
            <a:r>
              <a:rPr i="1" sz="2000"/>
              <a:t>(to an adult or group of friends)</a:t>
            </a:r>
          </a:p>
        </p:txBody>
      </p:sp>
      <p:sp>
        <p:nvSpPr>
          <p:cNvPr id="393" name="Shape 39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36 of 56</a:t>
            </a:r>
          </a:p>
        </p:txBody>
      </p:sp>
      <p:pic>
        <p:nvPicPr>
          <p:cNvPr id="394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slide 35 titletext1a.png" descr="slide 35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hape 396"/>
          <p:cNvSpPr/>
          <p:nvPr/>
        </p:nvSpPr>
        <p:spPr>
          <a:xfrm>
            <a:off x="404812" y="1976147"/>
            <a:ext cx="842327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FF3300"/>
                </a:solidFill>
              </a:rPr>
              <a:t>2. </a:t>
            </a:r>
            <a:r>
              <a:rPr sz="2000"/>
              <a:t>Whenever a pronoun is used with the infinitive, the pronoun is attached to it.</a:t>
            </a:r>
          </a:p>
        </p:txBody>
      </p:sp>
      <p:pic>
        <p:nvPicPr>
          <p:cNvPr id="397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quickpass_grammar_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34225" y="276225"/>
            <a:ext cx="1627188" cy="841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nodeType="after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nodeType="after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nodeType="after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nodeType="afterEffect" presetClass="entr" presetSubtype="0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6" grpId="9"/>
      <p:bldP build="whole" bldLvl="1" animBg="1" rev="0" advAuto="0" spid="397" grpId="11"/>
      <p:bldP build="whole" bldLvl="1" animBg="1" rev="0" advAuto="0" spid="387" grpId="10"/>
      <p:bldP build="whole" bldLvl="1" animBg="1" rev="0" advAuto="0" spid="385" grpId="8"/>
      <p:bldP build="whole" bldLvl="1" animBg="1" rev="0" advAuto="0" spid="383" grpId="6"/>
      <p:bldP build="whole" bldLvl="1" animBg="1" rev="0" advAuto="0" spid="390" grpId="3"/>
      <p:bldP build="whole" bldLvl="1" animBg="1" rev="0" advAuto="0" spid="388" grpId="1"/>
      <p:bldP build="whole" bldLvl="1" animBg="1" rev="0" advAuto="0" spid="389" grpId="2"/>
      <p:bldP build="whole" bldLvl="1" animBg="1" rev="0" advAuto="0" spid="392" grpId="5"/>
      <p:bldP build="whole" bldLvl="1" animBg="1" rev="0" advAuto="0" spid="384" grpId="7"/>
      <p:bldP build="whole" bldLvl="1" animBg="1" rev="0" advAuto="0" spid="391" grpId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37 of 56</a:t>
            </a:r>
          </a:p>
        </p:txBody>
      </p:sp>
      <p:pic>
        <p:nvPicPr>
          <p:cNvPr id="401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38 of 56</a:t>
            </a:r>
          </a:p>
        </p:txBody>
      </p:sp>
      <p:pic>
        <p:nvPicPr>
          <p:cNvPr id="405" name="conversacion1.png" descr="conversacion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slide 38 titletext1a.png" descr="slide 38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0" y="1066800"/>
            <a:ext cx="56134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Shape 407"/>
          <p:cNvSpPr/>
          <p:nvPr/>
        </p:nvSpPr>
        <p:spPr>
          <a:xfrm>
            <a:off x="4184650" y="2107909"/>
            <a:ext cx="393541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333399"/>
                </a:solidFill>
              </a:rPr>
              <a:t>Pablo</a:t>
            </a:r>
            <a:r>
              <a:rPr b="1" sz="2000">
                <a:solidFill>
                  <a:srgbClr val="008000"/>
                </a:solidFill>
              </a:rPr>
              <a:t>   </a:t>
            </a:r>
            <a:r>
              <a:rPr sz="2000"/>
              <a:t>A mí, sí.</a:t>
            </a:r>
          </a:p>
        </p:txBody>
      </p:sp>
      <p:sp>
        <p:nvSpPr>
          <p:cNvPr id="408" name="Shape 408"/>
          <p:cNvSpPr/>
          <p:nvPr/>
        </p:nvSpPr>
        <p:spPr>
          <a:xfrm>
            <a:off x="4184650" y="1402961"/>
            <a:ext cx="4833938" cy="638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90000"/>
              </a:lnSpc>
            </a:pPr>
            <a:r>
              <a:rPr b="1" sz="2000">
                <a:solidFill>
                  <a:srgbClr val="DA0000"/>
                </a:solidFill>
              </a:rPr>
              <a:t>Rafael   </a:t>
            </a:r>
            <a:r>
              <a:rPr sz="2000"/>
              <a:t>A ti te gusta mucho el camping, ¿no? </a:t>
            </a:r>
          </a:p>
        </p:txBody>
      </p:sp>
      <p:sp>
        <p:nvSpPr>
          <p:cNvPr id="409" name="Shape 409"/>
          <p:cNvSpPr/>
          <p:nvPr/>
        </p:nvSpPr>
        <p:spPr>
          <a:xfrm>
            <a:off x="4183062" y="3532495"/>
            <a:ext cx="4806951" cy="902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90000"/>
              </a:lnSpc>
            </a:pPr>
            <a:r>
              <a:rPr b="1" sz="2000">
                <a:solidFill>
                  <a:srgbClr val="333399"/>
                </a:solidFill>
              </a:rPr>
              <a:t>Pablo</a:t>
            </a:r>
            <a:r>
              <a:rPr b="1" sz="2000">
                <a:solidFill>
                  <a:srgbClr val="008000"/>
                </a:solidFill>
              </a:rPr>
              <a:t>   </a:t>
            </a:r>
            <a:r>
              <a:rPr sz="2000"/>
              <a:t>No. Siempre voy con uno o dos amigos y montamos una carpa. Y dormimos en un saco de dormir.</a:t>
            </a:r>
          </a:p>
        </p:txBody>
      </p:sp>
      <p:sp>
        <p:nvSpPr>
          <p:cNvPr id="410" name="Shape 410"/>
          <p:cNvSpPr/>
          <p:nvPr/>
        </p:nvSpPr>
        <p:spPr>
          <a:xfrm>
            <a:off x="4184650" y="2416384"/>
            <a:ext cx="4678363" cy="1166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90000"/>
              </a:lnSpc>
            </a:pPr>
            <a:r>
              <a:rPr b="1" sz="2000">
                <a:solidFill>
                  <a:srgbClr val="DA0000"/>
                </a:solidFill>
              </a:rPr>
              <a:t>Rafael   </a:t>
            </a:r>
            <a:r>
              <a:rPr sz="2000"/>
              <a:t>La verdad es que no me interesa mucho. ¿Dónde duermes? ¿Te acuestas </a:t>
            </a:r>
            <a:endParaRPr sz="2000"/>
          </a:p>
          <a:p>
            <a:pPr lvl="0">
              <a:lnSpc>
                <a:spcPct val="90000"/>
              </a:lnSpc>
            </a:pPr>
            <a:r>
              <a:rPr sz="2000"/>
              <a:t>al aire libre?</a:t>
            </a:r>
          </a:p>
        </p:txBody>
      </p:sp>
      <p:sp>
        <p:nvSpPr>
          <p:cNvPr id="411" name="Shape 411"/>
          <p:cNvSpPr/>
          <p:nvPr/>
        </p:nvSpPr>
        <p:spPr>
          <a:xfrm>
            <a:off x="4184650" y="4346284"/>
            <a:ext cx="385762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DA0000"/>
                </a:solidFill>
              </a:rPr>
              <a:t>Rafael   </a:t>
            </a:r>
            <a:r>
              <a:rPr sz="2000"/>
              <a:t>¿Qué hacen para comer? </a:t>
            </a:r>
          </a:p>
        </p:txBody>
      </p:sp>
      <p:sp>
        <p:nvSpPr>
          <p:cNvPr id="412" name="Shape 412"/>
          <p:cNvSpPr/>
          <p:nvPr/>
        </p:nvSpPr>
        <p:spPr>
          <a:xfrm>
            <a:off x="4184650" y="4863613"/>
            <a:ext cx="4826000" cy="902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90000"/>
              </a:lnSpc>
            </a:pPr>
            <a:r>
              <a:rPr b="1" sz="2000">
                <a:solidFill>
                  <a:srgbClr val="333399"/>
                </a:solidFill>
              </a:rPr>
              <a:t>Pablo</a:t>
            </a:r>
            <a:r>
              <a:rPr b="1" sz="2000">
                <a:solidFill>
                  <a:srgbClr val="008000"/>
                </a:solidFill>
              </a:rPr>
              <a:t>   </a:t>
            </a:r>
            <a:r>
              <a:rPr sz="2000"/>
              <a:t>Muy fácil. Preparamos </a:t>
            </a:r>
            <a:endParaRPr sz="2000"/>
          </a:p>
          <a:p>
            <a:pPr lvl="0">
              <a:lnSpc>
                <a:spcPct val="90000"/>
              </a:lnSpc>
            </a:pPr>
            <a:r>
              <a:rPr sz="2000"/>
              <a:t>hamburguesas y salchichas en una barbacoa.</a:t>
            </a:r>
          </a:p>
        </p:txBody>
      </p:sp>
      <p:pic>
        <p:nvPicPr>
          <p:cNvPr id="413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Cap11slide38.png" descr="Cap11slide38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137" y="2033587"/>
            <a:ext cx="3683001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8" grpId="1"/>
      <p:bldP build="whole" bldLvl="1" animBg="1" rev="0" advAuto="0" spid="412" grpId="6"/>
      <p:bldP build="whole" bldLvl="1" animBg="1" rev="0" advAuto="0" spid="410" grpId="3"/>
      <p:bldP build="whole" bldLvl="1" animBg="1" rev="0" advAuto="0" spid="407" grpId="2"/>
      <p:bldP build="whole" bldLvl="1" animBg="1" rev="0" advAuto="0" spid="409" grpId="4"/>
      <p:bldP build="whole" bldLvl="1" animBg="1" rev="0" advAuto="0" spid="413" grpId="7"/>
      <p:bldP build="whole" bldLvl="1" animBg="1" rev="0" advAuto="0" spid="411" grpId="5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39 of 56</a:t>
            </a:r>
          </a:p>
        </p:txBody>
      </p:sp>
      <p:pic>
        <p:nvPicPr>
          <p:cNvPr id="417" name="conversacion1.png" descr="conversacion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slide 38 titletext1a.png" descr="slide 38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0" y="1066800"/>
            <a:ext cx="56134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Shape 419"/>
          <p:cNvSpPr/>
          <p:nvPr/>
        </p:nvSpPr>
        <p:spPr>
          <a:xfrm>
            <a:off x="4165600" y="1529119"/>
            <a:ext cx="3935413" cy="624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85000"/>
              </a:lnSpc>
            </a:pPr>
            <a:r>
              <a:rPr b="1" sz="2000">
                <a:solidFill>
                  <a:srgbClr val="333399"/>
                </a:solidFill>
              </a:rPr>
              <a:t>Pablo</a:t>
            </a:r>
            <a:r>
              <a:rPr b="1" sz="2000">
                <a:solidFill>
                  <a:srgbClr val="008000"/>
                </a:solidFill>
              </a:rPr>
              <a:t>   </a:t>
            </a:r>
            <a:r>
              <a:rPr sz="2000"/>
              <a:t>Pues, hay. Pero, ¡qué va! </a:t>
            </a:r>
            <a:endParaRPr sz="2000"/>
          </a:p>
          <a:p>
            <a:pPr lvl="0">
              <a:lnSpc>
                <a:spcPct val="85000"/>
              </a:lnSpc>
            </a:pPr>
            <a:r>
              <a:rPr sz="2000"/>
              <a:t>No nos molestan.</a:t>
            </a:r>
          </a:p>
        </p:txBody>
      </p:sp>
      <p:sp>
        <p:nvSpPr>
          <p:cNvPr id="420" name="Shape 420"/>
          <p:cNvSpPr/>
          <p:nvPr/>
        </p:nvSpPr>
        <p:spPr>
          <a:xfrm>
            <a:off x="4165600" y="950622"/>
            <a:ext cx="4176713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DA0000"/>
                </a:solidFill>
              </a:rPr>
              <a:t>Rafael   </a:t>
            </a:r>
            <a:r>
              <a:rPr sz="2000"/>
              <a:t>Hay muchos insectos, ¿no? </a:t>
            </a:r>
          </a:p>
        </p:txBody>
      </p:sp>
      <p:sp>
        <p:nvSpPr>
          <p:cNvPr id="421" name="Shape 421"/>
          <p:cNvSpPr/>
          <p:nvPr/>
        </p:nvSpPr>
        <p:spPr>
          <a:xfrm>
            <a:off x="4165600" y="2726593"/>
            <a:ext cx="4813300" cy="112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85000"/>
              </a:lnSpc>
            </a:pPr>
            <a:r>
              <a:rPr b="1" sz="2000">
                <a:solidFill>
                  <a:srgbClr val="333399"/>
                </a:solidFill>
              </a:rPr>
              <a:t>Pablo</a:t>
            </a:r>
            <a:r>
              <a:rPr b="1" sz="2000">
                <a:solidFill>
                  <a:srgbClr val="008000"/>
                </a:solidFill>
              </a:rPr>
              <a:t>   </a:t>
            </a:r>
            <a:r>
              <a:rPr sz="2000"/>
              <a:t>Al contrario, damos caminatas y nadamos en el lago. Nos acostamos temprano porque nos levantamos temprano también.</a:t>
            </a:r>
          </a:p>
        </p:txBody>
      </p:sp>
      <p:sp>
        <p:nvSpPr>
          <p:cNvPr id="422" name="Shape 422"/>
          <p:cNvSpPr/>
          <p:nvPr/>
        </p:nvSpPr>
        <p:spPr>
          <a:xfrm>
            <a:off x="4189412" y="2170469"/>
            <a:ext cx="4059238" cy="624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85000"/>
              </a:lnSpc>
            </a:pPr>
            <a:r>
              <a:rPr b="1" sz="2000">
                <a:solidFill>
                  <a:srgbClr val="DA0000"/>
                </a:solidFill>
              </a:rPr>
              <a:t>Rafael   </a:t>
            </a:r>
            <a:r>
              <a:rPr sz="2000"/>
              <a:t>¿Cómo pasan el día entero? ¿No se aburren?</a:t>
            </a:r>
          </a:p>
        </p:txBody>
      </p:sp>
      <p:sp>
        <p:nvSpPr>
          <p:cNvPr id="423" name="Shape 423"/>
          <p:cNvSpPr/>
          <p:nvPr/>
        </p:nvSpPr>
        <p:spPr>
          <a:xfrm>
            <a:off x="4165600" y="3639553"/>
            <a:ext cx="3857625" cy="874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85000"/>
              </a:lnSpc>
            </a:pPr>
            <a:r>
              <a:rPr b="1" sz="2000">
                <a:solidFill>
                  <a:srgbClr val="DA0000"/>
                </a:solidFill>
              </a:rPr>
              <a:t>Rafael   </a:t>
            </a:r>
            <a:r>
              <a:rPr sz="2000"/>
              <a:t>Me parece que tienen que levantarse cuando se levanta el sol.</a:t>
            </a:r>
          </a:p>
        </p:txBody>
      </p:sp>
      <p:sp>
        <p:nvSpPr>
          <p:cNvPr id="424" name="Shape 424"/>
          <p:cNvSpPr/>
          <p:nvPr/>
        </p:nvSpPr>
        <p:spPr>
          <a:xfrm>
            <a:off x="4165600" y="4386472"/>
            <a:ext cx="4838700" cy="874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85000"/>
              </a:lnSpc>
            </a:pPr>
            <a:r>
              <a:rPr b="1" sz="2000">
                <a:solidFill>
                  <a:srgbClr val="333399"/>
                </a:solidFill>
              </a:rPr>
              <a:t>Pablo</a:t>
            </a:r>
            <a:r>
              <a:rPr b="1" sz="2000">
                <a:solidFill>
                  <a:srgbClr val="008000"/>
                </a:solidFill>
              </a:rPr>
              <a:t>   </a:t>
            </a:r>
            <a:r>
              <a:rPr sz="2000"/>
              <a:t>Sí, pero no me molesta porque soy madrugador. Pero hay una cosa que no me gusta. </a:t>
            </a:r>
          </a:p>
        </p:txBody>
      </p:sp>
      <p:sp>
        <p:nvSpPr>
          <p:cNvPr id="425" name="Shape 425"/>
          <p:cNvSpPr/>
          <p:nvPr/>
        </p:nvSpPr>
        <p:spPr>
          <a:xfrm>
            <a:off x="4165600" y="5216234"/>
            <a:ext cx="385762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DA0000"/>
                </a:solidFill>
              </a:rPr>
              <a:t>Rafael   </a:t>
            </a:r>
            <a:r>
              <a:rPr sz="2000"/>
              <a:t>¿Verdad? ¿Qué? </a:t>
            </a:r>
          </a:p>
        </p:txBody>
      </p:sp>
      <p:sp>
        <p:nvSpPr>
          <p:cNvPr id="426" name="Shape 426"/>
          <p:cNvSpPr/>
          <p:nvPr/>
        </p:nvSpPr>
        <p:spPr>
          <a:xfrm>
            <a:off x="4165600" y="5589297"/>
            <a:ext cx="39354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333399"/>
                </a:solidFill>
              </a:rPr>
              <a:t>Pablo</a:t>
            </a:r>
            <a:r>
              <a:rPr b="1" sz="2000">
                <a:solidFill>
                  <a:srgbClr val="008000"/>
                </a:solidFill>
              </a:rPr>
              <a:t>   </a:t>
            </a:r>
            <a:r>
              <a:rPr sz="2000"/>
              <a:t>Lavarme en agua fría.</a:t>
            </a:r>
          </a:p>
        </p:txBody>
      </p:sp>
      <p:pic>
        <p:nvPicPr>
          <p:cNvPr id="427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Cap11slide38.png" descr="Cap11slide38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137" y="2033587"/>
            <a:ext cx="3683001" cy="317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quickpass_conv_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34225" y="238125"/>
            <a:ext cx="1627188" cy="841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0" grpId="1"/>
      <p:bldP build="whole" bldLvl="1" animBg="1" rev="0" advAuto="0" spid="424" grpId="6"/>
      <p:bldP build="whole" bldLvl="1" animBg="1" rev="0" advAuto="0" spid="426" grpId="8"/>
      <p:bldP build="whole" bldLvl="1" animBg="1" rev="0" advAuto="0" spid="422" grpId="3"/>
      <p:bldP build="whole" bldLvl="1" animBg="1" rev="0" advAuto="0" spid="425" grpId="7"/>
      <p:bldP build="whole" bldLvl="1" animBg="1" rev="0" advAuto="0" spid="419" grpId="2"/>
      <p:bldP build="whole" bldLvl="1" animBg="1" rev="0" advAuto="0" spid="421" grpId="4"/>
      <p:bldP build="whole" bldLvl="1" animBg="1" rev="0" advAuto="0" spid="427" grpId="9"/>
      <p:bldP build="whole" bldLvl="1" animBg="1" rev="0" advAuto="0" spid="423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 of 56</a:t>
            </a:r>
          </a:p>
        </p:txBody>
      </p:sp>
      <p:pic>
        <p:nvPicPr>
          <p:cNvPr id="52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slide 03 titletext1a.png" descr="slide 03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881062" y="4678072"/>
            <a:ext cx="310515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lavarse la cara</a:t>
            </a:r>
          </a:p>
        </p:txBody>
      </p:sp>
      <p:sp>
        <p:nvSpPr>
          <p:cNvPr id="55" name="Shape 55"/>
          <p:cNvSpPr/>
          <p:nvPr/>
        </p:nvSpPr>
        <p:spPr>
          <a:xfrm>
            <a:off x="5213350" y="4678072"/>
            <a:ext cx="310515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lavarse el pelo</a:t>
            </a:r>
          </a:p>
        </p:txBody>
      </p:sp>
      <p:pic>
        <p:nvPicPr>
          <p:cNvPr id="56" name="slide 04 pic1a.png" descr="slide 04 pic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5337" y="2006600"/>
            <a:ext cx="3263901" cy="2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slide 04 pic2a.png" descr="slide 04 pic2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80000" y="1873250"/>
            <a:ext cx="3302000" cy="254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" grpId="2"/>
      <p:bldP build="whole" bldLvl="1" animBg="1" rev="0" advAuto="0" spid="54" grpId="1"/>
      <p:bldP build="whole" bldLvl="1" animBg="1" rev="0" advAuto="0" spid="52" grpId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40 of 56</a:t>
            </a:r>
          </a:p>
        </p:txBody>
      </p:sp>
      <p:pic>
        <p:nvPicPr>
          <p:cNvPr id="432" name="conversacion1.png" descr="conversacion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41 of 56</a:t>
            </a:r>
          </a:p>
        </p:txBody>
      </p:sp>
      <p:pic>
        <p:nvPicPr>
          <p:cNvPr id="436" name="conversacion1.png" descr="conversacion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42 of 56</a:t>
            </a:r>
          </a:p>
        </p:txBody>
      </p:sp>
      <p:pic>
        <p:nvPicPr>
          <p:cNvPr id="440" name="conversacion1.png" descr="conversacion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1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43 of 56</a:t>
            </a:r>
          </a:p>
        </p:txBody>
      </p:sp>
      <p:pic>
        <p:nvPicPr>
          <p:cNvPr id="444" name="conversacion1.png" descr="conversacion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5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44 of 56</a:t>
            </a:r>
          </a:p>
        </p:txBody>
      </p:sp>
      <p:pic>
        <p:nvPicPr>
          <p:cNvPr id="448" name="lectura-cultura-header.png" descr="lectura-cultur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Shape 449"/>
          <p:cNvSpPr/>
          <p:nvPr/>
        </p:nvSpPr>
        <p:spPr>
          <a:xfrm>
            <a:off x="4013200" y="1391947"/>
            <a:ext cx="5041901" cy="4464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    Si decides hacer un viaje por España </a:t>
            </a:r>
            <a:endParaRPr sz="2000"/>
          </a:p>
          <a:p>
            <a:pPr lvl="0"/>
            <a:r>
              <a:rPr sz="2000"/>
              <a:t>o Latinoamérica con un grupo de amigos, </a:t>
            </a:r>
            <a:endParaRPr sz="2000"/>
          </a:p>
          <a:p>
            <a:pPr lvl="0"/>
            <a:r>
              <a:rPr sz="2000"/>
              <a:t>vas a encontrar a muchos jóvenes de muchas nacionalidades haciendo turismo también. Todos tienen el deseo de ver y conocer el mundo. Pero como no tienen mucho dinero, tienen que viajar de una manera económica. ¿Tú no tienes mucho dinero tampoco? Pues, </a:t>
            </a:r>
            <a:endParaRPr sz="2000"/>
          </a:p>
          <a:p>
            <a:pPr lvl="0"/>
            <a:r>
              <a:rPr sz="2000"/>
              <a:t>no hay problema. Como los otros aventureros, puedes poner todo lo que necesitas en una mochila grande y salir a ver el mundo. </a:t>
            </a:r>
            <a:endParaRPr sz="2000"/>
          </a:p>
          <a:p>
            <a:pPr lvl="0"/>
            <a:r>
              <a:rPr sz="2000"/>
              <a:t>    Vamos a hablar con un mochilero típico. </a:t>
            </a:r>
            <a:endParaRPr sz="2000"/>
          </a:p>
          <a:p>
            <a:pPr lvl="0"/>
            <a:r>
              <a:rPr sz="2000"/>
              <a:t>Se llama Antonio. Es de Tejas.</a:t>
            </a:r>
          </a:p>
        </p:txBody>
      </p:sp>
      <p:sp>
        <p:nvSpPr>
          <p:cNvPr id="450" name="Shape 450"/>
          <p:cNvSpPr/>
          <p:nvPr/>
        </p:nvSpPr>
        <p:spPr>
          <a:xfrm>
            <a:off x="557212" y="4681615"/>
            <a:ext cx="2933701" cy="1072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</a:lvl1pPr>
          </a:lstStyle>
          <a:p>
            <a:pPr lvl="0"/>
            <a:r>
              <a:t>Los jóvenes se divierten al aire libre en el Parque Nacional de Cazorla en Andalucía, España.</a:t>
            </a:r>
          </a:p>
        </p:txBody>
      </p:sp>
      <p:pic>
        <p:nvPicPr>
          <p:cNvPr id="451" name="slide 44 pic1a.png" descr="slide 44 pic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1537" y="1820862"/>
            <a:ext cx="22987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slide 44 titletext1a.png" descr="slide 44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49612" y="647700"/>
            <a:ext cx="5613401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9" grpId="1"/>
      <p:bldP build="whole" bldLvl="1" animBg="1" rev="0" advAuto="0" spid="453" grpId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45 of 56</a:t>
            </a:r>
          </a:p>
        </p:txBody>
      </p:sp>
      <p:pic>
        <p:nvPicPr>
          <p:cNvPr id="456" name="lectura-cultura-header.png" descr="lectura-cultur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hape 457"/>
          <p:cNvSpPr/>
          <p:nvPr/>
        </p:nvSpPr>
        <p:spPr>
          <a:xfrm>
            <a:off x="4022725" y="1820572"/>
            <a:ext cx="4851400" cy="3588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—Me encanta viajar y ver el mundo y lo hago sin mucho dinero. Como en restaurantes económicos y a veces mis compañeros y yo vamos a un mercado donde compramos comida para un picnic. Por lo general pasamos la noche en un albergue juvenil. </a:t>
            </a:r>
            <a:endParaRPr sz="2000"/>
          </a:p>
          <a:p>
            <a:pPr lvl="0"/>
            <a:r>
              <a:rPr sz="2000"/>
              <a:t>Son muy económicos pero sus facilidades </a:t>
            </a:r>
            <a:endParaRPr sz="2000"/>
          </a:p>
          <a:p>
            <a:pPr lvl="0"/>
            <a:r>
              <a:rPr sz="2000"/>
              <a:t>son limitadas. No tienes baño privado. </a:t>
            </a:r>
            <a:endParaRPr sz="2000"/>
          </a:p>
          <a:p>
            <a:pPr lvl="0"/>
            <a:r>
              <a:rPr sz="2000"/>
              <a:t>Te levantas por la mañana y a veces </a:t>
            </a:r>
            <a:endParaRPr sz="2000"/>
          </a:p>
          <a:p>
            <a:pPr lvl="0"/>
            <a:r>
              <a:rPr sz="2000"/>
              <a:t>tienes que lavarte en agua fría porque </a:t>
            </a:r>
            <a:endParaRPr sz="2000"/>
          </a:p>
          <a:p>
            <a:pPr lvl="0"/>
            <a:r>
              <a:rPr sz="2000"/>
              <a:t>no hay agua caliente.</a:t>
            </a:r>
          </a:p>
        </p:txBody>
      </p:sp>
      <p:sp>
        <p:nvSpPr>
          <p:cNvPr id="458" name="Shape 458"/>
          <p:cNvSpPr/>
          <p:nvPr/>
        </p:nvSpPr>
        <p:spPr>
          <a:xfrm>
            <a:off x="204787" y="4718127"/>
            <a:ext cx="3667126" cy="107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lnSpc>
                <a:spcPct val="90000"/>
              </a:lnSpc>
            </a:pPr>
            <a:r>
              <a:t>—¡Hola! Me llamo Antonio y soy </a:t>
            </a:r>
          </a:p>
          <a:p>
            <a:pPr lvl="0" algn="ctr">
              <a:lnSpc>
                <a:spcPct val="90000"/>
              </a:lnSpc>
            </a:pPr>
            <a:r>
              <a:t>de Texas. Me encanta viajar con mi mochila y ver el mundo. Soy un verdadero trotamundos.</a:t>
            </a:r>
          </a:p>
        </p:txBody>
      </p:sp>
      <p:pic>
        <p:nvPicPr>
          <p:cNvPr id="459" name="slide 45 pic1a.png" descr="slide 45 pic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187" y="1725612"/>
            <a:ext cx="2857501" cy="298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slide 44 titletext1a.png" descr="slide 44 titlete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49612" y="647700"/>
            <a:ext cx="5613401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0" grpId="2"/>
      <p:bldP build="whole" bldLvl="1" animBg="1" rev="0" advAuto="0" spid="457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46 of 56</a:t>
            </a:r>
          </a:p>
        </p:txBody>
      </p:sp>
      <p:pic>
        <p:nvPicPr>
          <p:cNvPr id="464" name="lectura-cultura-header.png" descr="lectura-cultur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hape 465"/>
          <p:cNvSpPr/>
          <p:nvPr/>
        </p:nvSpPr>
        <p:spPr>
          <a:xfrm>
            <a:off x="5337175" y="1776122"/>
            <a:ext cx="3479800" cy="3296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Pero a mí no me importan </a:t>
            </a:r>
            <a:endParaRPr sz="2000"/>
          </a:p>
          <a:p>
            <a:pPr lvl="0"/>
            <a:r>
              <a:rPr sz="2000"/>
              <a:t>estas pequeñas inconveniencias. Lo importante es poder hacer nuevos amigos de todas partes del mundo y llegar a apreciar sus costumbres y manera de vivir. ¿Qué te parece? ¿Por qué no nos encontramos un día en México o Chile? </a:t>
            </a:r>
          </a:p>
        </p:txBody>
      </p:sp>
      <p:sp>
        <p:nvSpPr>
          <p:cNvPr id="466" name="Shape 466"/>
          <p:cNvSpPr/>
          <p:nvPr/>
        </p:nvSpPr>
        <p:spPr>
          <a:xfrm>
            <a:off x="1090612" y="4998592"/>
            <a:ext cx="3224213" cy="59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lnSpc>
                <a:spcPct val="90000"/>
              </a:lnSpc>
            </a:pPr>
            <a:r>
              <a:t>Los jóvenes están en un </a:t>
            </a:r>
          </a:p>
          <a:p>
            <a:pPr lvl="0" algn="ctr">
              <a:lnSpc>
                <a:spcPct val="90000"/>
              </a:lnSpc>
            </a:pPr>
            <a:r>
              <a:t>camping en Burgos, España.</a:t>
            </a:r>
          </a:p>
        </p:txBody>
      </p:sp>
      <p:pic>
        <p:nvPicPr>
          <p:cNvPr id="467" name="slide 46 pic1a.png" descr="slide 46 pic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137" y="1954212"/>
            <a:ext cx="4724401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slide 44 titletext1a.png" descr="slide 44 titlete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49612" y="647700"/>
            <a:ext cx="5613401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8" grpId="2"/>
      <p:bldP build="whole" bldLvl="1" animBg="1" rev="0" advAuto="0" spid="465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47 of 56</a:t>
            </a:r>
          </a:p>
        </p:txBody>
      </p:sp>
      <p:pic>
        <p:nvPicPr>
          <p:cNvPr id="472" name="lectura-cultura-header.png" descr="lectura-cultur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3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48 of 56</a:t>
            </a:r>
          </a:p>
        </p:txBody>
      </p:sp>
      <p:pic>
        <p:nvPicPr>
          <p:cNvPr id="476" name="unPocoMas.png" descr="unPocoMa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75"/>
            <a:ext cx="9142413" cy="129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Shape 477"/>
          <p:cNvSpPr/>
          <p:nvPr/>
        </p:nvSpPr>
        <p:spPr>
          <a:xfrm>
            <a:off x="4117975" y="1179222"/>
            <a:ext cx="4860925" cy="4756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   Hoy en día muchos turistas, sobre todo los mochileros jóvenes, llevan equipo para hacer camping. En Latinoamérica hay campings </a:t>
            </a:r>
            <a:endParaRPr sz="2000"/>
          </a:p>
          <a:p>
            <a:pPr lvl="0"/>
            <a:r>
              <a:rPr sz="2000"/>
              <a:t>en los parques nacionales y reservas naturales. Pasar unas noches en un camping puede ser una experiencia agradable. Tienes la oportunidad de conocer a otros turistas y también a familias locales porque a muchas familias les gusta hacer camping. Es una manera económica de viajar. </a:t>
            </a:r>
            <a:endParaRPr sz="2000"/>
          </a:p>
          <a:p>
            <a:pPr lvl="0"/>
            <a:r>
              <a:rPr sz="2000"/>
              <a:t>    Los campers se levantan temprano—cuando se levanta el sol. Pasan el día dando caminatas por unas regiones de una belleza natural increíble.</a:t>
            </a:r>
          </a:p>
        </p:txBody>
      </p:sp>
      <p:sp>
        <p:nvSpPr>
          <p:cNvPr id="478" name="Shape 478"/>
          <p:cNvSpPr/>
          <p:nvPr/>
        </p:nvSpPr>
        <p:spPr>
          <a:xfrm>
            <a:off x="623887" y="4800416"/>
            <a:ext cx="3173413" cy="832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lnSpc>
                <a:spcPct val="90000"/>
              </a:lnSpc>
            </a:pPr>
            <a:r>
              <a:t>Los jóvenes dan una caminata </a:t>
            </a:r>
          </a:p>
          <a:p>
            <a:pPr lvl="0" algn="ctr">
              <a:lnSpc>
                <a:spcPct val="90000"/>
              </a:lnSpc>
            </a:pPr>
            <a:r>
              <a:t>en un valle andino en Chile.</a:t>
            </a:r>
          </a:p>
        </p:txBody>
      </p:sp>
      <p:pic>
        <p:nvPicPr>
          <p:cNvPr id="479" name="slide 48 titletext1a.png" descr="slide 48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2650" y="558800"/>
            <a:ext cx="1841500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Cap11slide48.png" descr="Cap11slide48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6737" y="1704975"/>
            <a:ext cx="3302001" cy="317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7" grpId="1"/>
      <p:bldP build="whole" bldLvl="1" animBg="1" rev="0" advAuto="0" spid="480" grpId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49 of 56</a:t>
            </a:r>
          </a:p>
        </p:txBody>
      </p:sp>
      <p:pic>
        <p:nvPicPr>
          <p:cNvPr id="484" name="unPocoMas.png" descr="unPocoMa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75"/>
            <a:ext cx="9142413" cy="1295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hape 485"/>
          <p:cNvSpPr/>
          <p:nvPr/>
        </p:nvSpPr>
        <p:spPr>
          <a:xfrm>
            <a:off x="4194175" y="1136359"/>
            <a:ext cx="4708525" cy="4172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    De noche regresan al camping. Se sientan alrededor de una fogata</a:t>
            </a:r>
            <a:r>
              <a:rPr baseline="30000" sz="2000"/>
              <a:t>1</a:t>
            </a:r>
            <a:r>
              <a:rPr sz="2000"/>
              <a:t> y preparan comida en la fogata o en una barbacoa. Después de un día de mucha actividad física y una buena comida todos están cansados y van </a:t>
            </a:r>
            <a:endParaRPr sz="2000"/>
          </a:p>
          <a:p>
            <a:pPr lvl="0"/>
            <a:r>
              <a:rPr sz="2000"/>
              <a:t>a su carpa. Cada uno desenrolla su saco de dormir y enseguida se duerme. Y, ¿mañana? Otro día de experiencias nuevas. </a:t>
            </a:r>
            <a:endParaRPr sz="2000"/>
          </a:p>
          <a:p>
            <a:pPr lvl="0"/>
            <a:r>
              <a:rPr sz="2000"/>
              <a:t>    Con solamente mochila, carpa y saco </a:t>
            </a:r>
            <a:endParaRPr sz="2000"/>
          </a:p>
          <a:p>
            <a:pPr lvl="0"/>
            <a:r>
              <a:rPr sz="2000"/>
              <a:t>de dormir es posible disfrutar de</a:t>
            </a:r>
            <a:r>
              <a:rPr baseline="30000" sz="2000"/>
              <a:t>2</a:t>
            </a:r>
            <a:r>
              <a:rPr sz="2000"/>
              <a:t> unas vacaciones estupendas rodeado de un paisaje espectacular. </a:t>
            </a:r>
          </a:p>
        </p:txBody>
      </p:sp>
      <p:sp>
        <p:nvSpPr>
          <p:cNvPr id="486" name="Shape 486"/>
          <p:cNvSpPr/>
          <p:nvPr/>
        </p:nvSpPr>
        <p:spPr>
          <a:xfrm>
            <a:off x="366712" y="4326015"/>
            <a:ext cx="3644901" cy="1072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</a:lvl1pPr>
          </a:lstStyle>
          <a:p>
            <a:pPr lvl="0"/>
            <a:r>
              <a:t>Campers al pie del Aconcagua en los Andes de Argentina. El Aconcagua es mucho más alto que el monte McKinley en Alaska.</a:t>
            </a:r>
          </a:p>
        </p:txBody>
      </p:sp>
      <p:pic>
        <p:nvPicPr>
          <p:cNvPr id="487" name="slide 48 titletext1a.png" descr="slide 48 title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2650" y="558800"/>
            <a:ext cx="1841500" cy="5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Shape 488"/>
          <p:cNvSpPr/>
          <p:nvPr/>
        </p:nvSpPr>
        <p:spPr>
          <a:xfrm>
            <a:off x="4537075" y="5210263"/>
            <a:ext cx="24923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aseline="30000"/>
              <a:t>1</a:t>
            </a:r>
            <a:r>
              <a:t>fogata</a:t>
            </a:r>
            <a:r>
              <a:rPr b="1"/>
              <a:t>    </a:t>
            </a:r>
            <a:r>
              <a:rPr i="1"/>
              <a:t>bonfire</a:t>
            </a:r>
            <a:r>
              <a:t> </a:t>
            </a:r>
          </a:p>
        </p:txBody>
      </p:sp>
      <p:sp>
        <p:nvSpPr>
          <p:cNvPr id="489" name="Shape 489"/>
          <p:cNvSpPr/>
          <p:nvPr/>
        </p:nvSpPr>
        <p:spPr>
          <a:xfrm>
            <a:off x="4537075" y="5610313"/>
            <a:ext cx="27305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baseline="30000"/>
              <a:t>2</a:t>
            </a:r>
            <a:r>
              <a:t>disfrutar de</a:t>
            </a:r>
            <a:r>
              <a:rPr b="1"/>
              <a:t>    </a:t>
            </a:r>
            <a:r>
              <a:rPr i="1"/>
              <a:t>to enjoy</a:t>
            </a:r>
            <a:r>
              <a:t> </a:t>
            </a:r>
          </a:p>
        </p:txBody>
      </p:sp>
      <p:pic>
        <p:nvPicPr>
          <p:cNvPr id="490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Cap11slide49.png" descr="Cap11slide49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0837" y="1649412"/>
            <a:ext cx="3708401" cy="266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8" grpId="2"/>
      <p:bldP build="whole" bldLvl="1" animBg="1" rev="0" advAuto="0" spid="485" grpId="1"/>
      <p:bldP build="whole" bldLvl="1" animBg="1" rev="0" advAuto="0" spid="489" grpId="3"/>
      <p:bldP build="whole" bldLvl="1" animBg="1" rev="0" advAuto="0" spid="490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 of 56</a:t>
            </a:r>
          </a:p>
        </p:txBody>
      </p:sp>
      <p:pic>
        <p:nvPicPr>
          <p:cNvPr id="61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slide 03 titletext1a.png" descr="slide 03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881062" y="4678072"/>
            <a:ext cx="36830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cepillarse (lavarse) los dientes</a:t>
            </a:r>
          </a:p>
        </p:txBody>
      </p:sp>
      <p:sp>
        <p:nvSpPr>
          <p:cNvPr id="64" name="Shape 64"/>
          <p:cNvSpPr/>
          <p:nvPr/>
        </p:nvSpPr>
        <p:spPr>
          <a:xfrm>
            <a:off x="5346700" y="4678072"/>
            <a:ext cx="310515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peinarse</a:t>
            </a:r>
          </a:p>
        </p:txBody>
      </p:sp>
      <p:pic>
        <p:nvPicPr>
          <p:cNvPr id="65" name="slide 05 pic1a.png" descr="slide 05 pic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2975" y="2006600"/>
            <a:ext cx="3175000" cy="2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slide 05 pic2a.png" descr="slide 05 pic2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13350" y="2006600"/>
            <a:ext cx="3200400" cy="254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2"/>
      <p:bldP build="whole" bldLvl="1" animBg="1" rev="0" advAuto="0" spid="61" grpId="3"/>
      <p:bldP build="whole" bldLvl="1" animBg="1" rev="0" advAuto="0" spid="63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50 of 56</a:t>
            </a:r>
          </a:p>
        </p:txBody>
      </p:sp>
      <p:pic>
        <p:nvPicPr>
          <p:cNvPr id="494" name="unPocoMas.png" descr="unPocoMa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75"/>
            <a:ext cx="9142413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5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slide 51-52 titletext1a.png" descr="slide 51-52 titletext1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137" y="1587500"/>
            <a:ext cx="8431213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Shape 49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51 of 56</a:t>
            </a:r>
          </a:p>
        </p:txBody>
      </p:sp>
      <p:pic>
        <p:nvPicPr>
          <p:cNvPr id="499" name="red-header.png" descr="red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01" name="Shape 501"/>
          <p:cNvSpPr/>
          <p:nvPr/>
        </p:nvSpPr>
        <p:spPr>
          <a:xfrm>
            <a:off x="2192337" y="2194555"/>
            <a:ext cx="2316163" cy="291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rutina diaria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despertarse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estirarse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levantarse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quedarse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tomar una ducha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lavarse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cepillarse</a:t>
            </a:r>
          </a:p>
        </p:txBody>
      </p:sp>
      <p:sp>
        <p:nvSpPr>
          <p:cNvPr id="502" name="Shape 502"/>
          <p:cNvSpPr/>
          <p:nvPr/>
        </p:nvSpPr>
        <p:spPr>
          <a:xfrm>
            <a:off x="4603750" y="2133309"/>
            <a:ext cx="30099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daily routine</a:t>
            </a:r>
          </a:p>
        </p:txBody>
      </p:sp>
      <p:sp>
        <p:nvSpPr>
          <p:cNvPr id="503" name="Shape 503"/>
          <p:cNvSpPr/>
          <p:nvPr/>
        </p:nvSpPr>
        <p:spPr>
          <a:xfrm>
            <a:off x="4603750" y="2530184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wake up</a:t>
            </a:r>
          </a:p>
        </p:txBody>
      </p:sp>
      <p:sp>
        <p:nvSpPr>
          <p:cNvPr id="504" name="Shape 504"/>
          <p:cNvSpPr/>
          <p:nvPr/>
        </p:nvSpPr>
        <p:spPr>
          <a:xfrm>
            <a:off x="4603750" y="2919122"/>
            <a:ext cx="16351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stretch</a:t>
            </a:r>
          </a:p>
        </p:txBody>
      </p:sp>
      <p:sp>
        <p:nvSpPr>
          <p:cNvPr id="505" name="Shape 505"/>
          <p:cNvSpPr/>
          <p:nvPr/>
        </p:nvSpPr>
        <p:spPr>
          <a:xfrm>
            <a:off x="4603750" y="3295359"/>
            <a:ext cx="270192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get up</a:t>
            </a:r>
          </a:p>
        </p:txBody>
      </p:sp>
      <p:sp>
        <p:nvSpPr>
          <p:cNvPr id="506" name="Shape 506"/>
          <p:cNvSpPr/>
          <p:nvPr/>
        </p:nvSpPr>
        <p:spPr>
          <a:xfrm>
            <a:off x="4603750" y="3657309"/>
            <a:ext cx="312578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to remain, to stay</a:t>
            </a:r>
          </a:p>
        </p:txBody>
      </p:sp>
      <p:sp>
        <p:nvSpPr>
          <p:cNvPr id="507" name="Shape 507"/>
          <p:cNvSpPr/>
          <p:nvPr/>
        </p:nvSpPr>
        <p:spPr>
          <a:xfrm>
            <a:off x="4603750" y="404307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to take a shower</a:t>
            </a:r>
          </a:p>
        </p:txBody>
      </p:sp>
      <p:sp>
        <p:nvSpPr>
          <p:cNvPr id="508" name="Shape 508"/>
          <p:cNvSpPr/>
          <p:nvPr/>
        </p:nvSpPr>
        <p:spPr>
          <a:xfrm>
            <a:off x="4603750" y="4420897"/>
            <a:ext cx="27225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to wash oneself</a:t>
            </a:r>
          </a:p>
        </p:txBody>
      </p:sp>
      <p:sp>
        <p:nvSpPr>
          <p:cNvPr id="509" name="Shape 509"/>
          <p:cNvSpPr/>
          <p:nvPr/>
        </p:nvSpPr>
        <p:spPr>
          <a:xfrm>
            <a:off x="4603750" y="4798722"/>
            <a:ext cx="27225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to brush</a:t>
            </a:r>
          </a:p>
        </p:txBody>
      </p:sp>
      <p:pic>
        <p:nvPicPr>
          <p:cNvPr id="510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0" grpId="9"/>
      <p:bldP build="whole" bldLvl="1" animBg="1" rev="0" advAuto="0" spid="509" grpId="8"/>
      <p:bldP build="whole" bldLvl="1" animBg="1" rev="0" advAuto="0" spid="506" grpId="5"/>
      <p:bldP build="whole" bldLvl="1" animBg="1" rev="0" advAuto="0" spid="505" grpId="4"/>
      <p:bldP build="whole" bldLvl="1" animBg="1" rev="0" advAuto="0" spid="503" grpId="2"/>
      <p:bldP build="whole" bldLvl="1" animBg="1" rev="0" advAuto="0" spid="504" grpId="3"/>
      <p:bldP build="whole" bldLvl="1" animBg="1" rev="0" advAuto="0" spid="502" grpId="1"/>
      <p:bldP build="whole" bldLvl="1" animBg="1" rev="0" advAuto="0" spid="507" grpId="6"/>
      <p:bldP build="whole" bldLvl="1" animBg="1" rev="0" advAuto="0" spid="508" grpId="7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52 of 56</a:t>
            </a:r>
          </a:p>
        </p:txBody>
      </p:sp>
      <p:pic>
        <p:nvPicPr>
          <p:cNvPr id="513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Shape 515"/>
          <p:cNvSpPr/>
          <p:nvPr/>
        </p:nvSpPr>
        <p:spPr>
          <a:xfrm>
            <a:off x="2046287" y="2194555"/>
            <a:ext cx="3478213" cy="291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peinarse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mirarse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sentarse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acostarse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dormirse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ponerse (la ropa)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quitarse (la ropa)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llamarse </a:t>
            </a:r>
          </a:p>
        </p:txBody>
      </p:sp>
      <p:sp>
        <p:nvSpPr>
          <p:cNvPr id="516" name="Shape 516"/>
          <p:cNvSpPr/>
          <p:nvPr/>
        </p:nvSpPr>
        <p:spPr>
          <a:xfrm>
            <a:off x="4413250" y="2133309"/>
            <a:ext cx="30099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to comb one’s hair</a:t>
            </a:r>
          </a:p>
        </p:txBody>
      </p:sp>
      <p:sp>
        <p:nvSpPr>
          <p:cNvPr id="517" name="Shape 517"/>
          <p:cNvSpPr/>
          <p:nvPr/>
        </p:nvSpPr>
        <p:spPr>
          <a:xfrm>
            <a:off x="4413250" y="2530184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look at oneself</a:t>
            </a:r>
          </a:p>
        </p:txBody>
      </p:sp>
      <p:sp>
        <p:nvSpPr>
          <p:cNvPr id="518" name="Shape 518"/>
          <p:cNvSpPr/>
          <p:nvPr/>
        </p:nvSpPr>
        <p:spPr>
          <a:xfrm>
            <a:off x="4413250" y="2919122"/>
            <a:ext cx="36353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sit down</a:t>
            </a:r>
          </a:p>
        </p:txBody>
      </p:sp>
      <p:sp>
        <p:nvSpPr>
          <p:cNvPr id="519" name="Shape 519"/>
          <p:cNvSpPr/>
          <p:nvPr/>
        </p:nvSpPr>
        <p:spPr>
          <a:xfrm>
            <a:off x="4413250" y="3295359"/>
            <a:ext cx="270192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go to bed</a:t>
            </a:r>
          </a:p>
        </p:txBody>
      </p:sp>
      <p:sp>
        <p:nvSpPr>
          <p:cNvPr id="520" name="Shape 520"/>
          <p:cNvSpPr/>
          <p:nvPr/>
        </p:nvSpPr>
        <p:spPr>
          <a:xfrm>
            <a:off x="4413250" y="3657309"/>
            <a:ext cx="312578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to fall asleep</a:t>
            </a:r>
          </a:p>
        </p:txBody>
      </p:sp>
      <p:sp>
        <p:nvSpPr>
          <p:cNvPr id="521" name="Shape 521"/>
          <p:cNvSpPr/>
          <p:nvPr/>
        </p:nvSpPr>
        <p:spPr>
          <a:xfrm>
            <a:off x="4413250" y="404307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to put on (clothes)</a:t>
            </a:r>
          </a:p>
        </p:txBody>
      </p:sp>
      <p:sp>
        <p:nvSpPr>
          <p:cNvPr id="522" name="Shape 522"/>
          <p:cNvSpPr/>
          <p:nvPr/>
        </p:nvSpPr>
        <p:spPr>
          <a:xfrm>
            <a:off x="4413250" y="4420897"/>
            <a:ext cx="27225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to take off (clothes)</a:t>
            </a:r>
          </a:p>
        </p:txBody>
      </p:sp>
      <p:sp>
        <p:nvSpPr>
          <p:cNvPr id="523" name="Shape 523"/>
          <p:cNvSpPr/>
          <p:nvPr/>
        </p:nvSpPr>
        <p:spPr>
          <a:xfrm>
            <a:off x="4413250" y="4617198"/>
            <a:ext cx="3930650" cy="738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to call oneself, to be called, named</a:t>
            </a:r>
          </a:p>
        </p:txBody>
      </p:sp>
      <p:pic>
        <p:nvPicPr>
          <p:cNvPr id="524" name="slide 43 title1a.png" descr="slide 43 title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137" y="1587500"/>
            <a:ext cx="5969001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slide 51-52 titletext1a.png" descr="slide 51-52 titlete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8137" y="1587500"/>
            <a:ext cx="8431213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next slide.png" descr="next slide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1" grpId="6"/>
      <p:bldP build="whole" bldLvl="1" animBg="1" rev="0" advAuto="0" spid="519" grpId="4"/>
      <p:bldP build="whole" bldLvl="1" animBg="1" rev="0" advAuto="0" spid="517" grpId="2"/>
      <p:bldP build="whole" bldLvl="1" animBg="1" rev="0" advAuto="0" spid="522" grpId="7"/>
      <p:bldP build="whole" bldLvl="1" animBg="1" rev="0" advAuto="0" spid="518" grpId="3"/>
      <p:bldP build="whole" bldLvl="1" animBg="1" rev="0" advAuto="0" spid="520" grpId="5"/>
      <p:bldP build="whole" bldLvl="1" animBg="1" rev="0" advAuto="0" spid="526" grpId="9"/>
      <p:bldP build="whole" bldLvl="1" animBg="1" rev="0" advAuto="0" spid="516" grpId="1"/>
      <p:bldP build="whole" bldLvl="1" animBg="1" rev="0" advAuto="0" spid="523" grpId="8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slide 53 titletext1a.png" descr="slide 53 titletext1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137" y="1587500"/>
            <a:ext cx="8431213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Shape 52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53 of 56</a:t>
            </a:r>
          </a:p>
        </p:txBody>
      </p:sp>
      <p:pic>
        <p:nvPicPr>
          <p:cNvPr id="530" name="red-header.png" descr="red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Shape 532"/>
          <p:cNvSpPr/>
          <p:nvPr/>
        </p:nvSpPr>
        <p:spPr>
          <a:xfrm>
            <a:off x="1773237" y="2194555"/>
            <a:ext cx="3478213" cy="291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espejo 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champú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cepillo 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peine  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cepillo de dientes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tubo de crema dental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barra de jabón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rollo de papel higiénico </a:t>
            </a:r>
          </a:p>
        </p:txBody>
      </p:sp>
      <p:sp>
        <p:nvSpPr>
          <p:cNvPr id="533" name="Shape 533"/>
          <p:cNvSpPr/>
          <p:nvPr/>
        </p:nvSpPr>
        <p:spPr>
          <a:xfrm>
            <a:off x="4875212" y="2133309"/>
            <a:ext cx="111442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mirror</a:t>
            </a:r>
          </a:p>
        </p:txBody>
      </p:sp>
      <p:sp>
        <p:nvSpPr>
          <p:cNvPr id="534" name="Shape 534"/>
          <p:cNvSpPr/>
          <p:nvPr/>
        </p:nvSpPr>
        <p:spPr>
          <a:xfrm>
            <a:off x="4875212" y="2539709"/>
            <a:ext cx="1511301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shampoo</a:t>
            </a:r>
          </a:p>
        </p:txBody>
      </p:sp>
      <p:sp>
        <p:nvSpPr>
          <p:cNvPr id="535" name="Shape 535"/>
          <p:cNvSpPr/>
          <p:nvPr/>
        </p:nvSpPr>
        <p:spPr>
          <a:xfrm>
            <a:off x="4875212" y="2919122"/>
            <a:ext cx="108267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brush</a:t>
            </a:r>
          </a:p>
        </p:txBody>
      </p:sp>
      <p:sp>
        <p:nvSpPr>
          <p:cNvPr id="536" name="Shape 536"/>
          <p:cNvSpPr/>
          <p:nvPr/>
        </p:nvSpPr>
        <p:spPr>
          <a:xfrm>
            <a:off x="4875212" y="3295359"/>
            <a:ext cx="121602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comb</a:t>
            </a:r>
          </a:p>
        </p:txBody>
      </p:sp>
      <p:sp>
        <p:nvSpPr>
          <p:cNvPr id="537" name="Shape 537"/>
          <p:cNvSpPr/>
          <p:nvPr/>
        </p:nvSpPr>
        <p:spPr>
          <a:xfrm>
            <a:off x="4875212" y="3657309"/>
            <a:ext cx="15922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toothbrush</a:t>
            </a:r>
          </a:p>
        </p:txBody>
      </p:sp>
      <p:sp>
        <p:nvSpPr>
          <p:cNvPr id="538" name="Shape 538"/>
          <p:cNvSpPr/>
          <p:nvPr/>
        </p:nvSpPr>
        <p:spPr>
          <a:xfrm>
            <a:off x="4875212" y="4043072"/>
            <a:ext cx="218757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tube of toothpaste</a:t>
            </a:r>
          </a:p>
        </p:txBody>
      </p:sp>
      <p:sp>
        <p:nvSpPr>
          <p:cNvPr id="539" name="Shape 539"/>
          <p:cNvSpPr/>
          <p:nvPr/>
        </p:nvSpPr>
        <p:spPr>
          <a:xfrm>
            <a:off x="4875212" y="4420897"/>
            <a:ext cx="16557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bar of soap</a:t>
            </a:r>
          </a:p>
        </p:txBody>
      </p:sp>
      <p:sp>
        <p:nvSpPr>
          <p:cNvPr id="540" name="Shape 540"/>
          <p:cNvSpPr/>
          <p:nvPr/>
        </p:nvSpPr>
        <p:spPr>
          <a:xfrm>
            <a:off x="4875212" y="4798722"/>
            <a:ext cx="21590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roll of toilet paper</a:t>
            </a:r>
          </a:p>
        </p:txBody>
      </p:sp>
      <p:pic>
        <p:nvPicPr>
          <p:cNvPr id="541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7" grpId="5"/>
      <p:bldP build="whole" bldLvl="1" animBg="1" rev="0" advAuto="0" spid="539" grpId="7"/>
      <p:bldP build="whole" bldLvl="1" animBg="1" rev="0" advAuto="0" spid="538" grpId="6"/>
      <p:bldP build="whole" bldLvl="1" animBg="1" rev="0" advAuto="0" spid="535" grpId="3"/>
      <p:bldP build="whole" bldLvl="1" animBg="1" rev="0" advAuto="0" spid="541" grpId="9"/>
      <p:bldP build="whole" bldLvl="1" animBg="1" rev="0" advAuto="0" spid="533" grpId="1"/>
      <p:bldP build="whole" bldLvl="1" animBg="1" rev="0" advAuto="0" spid="540" grpId="8"/>
      <p:bldP build="whole" bldLvl="1" animBg="1" rev="0" advAuto="0" spid="534" grpId="2"/>
      <p:bldP build="whole" bldLvl="1" animBg="1" rev="0" advAuto="0" spid="536" grpId="4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slide 54 titletext1a.png" descr="slide 54 titletext1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137" y="1587500"/>
            <a:ext cx="8431213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Shape 54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54 of 56</a:t>
            </a:r>
          </a:p>
        </p:txBody>
      </p:sp>
      <p:pic>
        <p:nvPicPr>
          <p:cNvPr id="545" name="red-header.png" descr="red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47" name="Shape 547"/>
          <p:cNvSpPr/>
          <p:nvPr/>
        </p:nvSpPr>
        <p:spPr>
          <a:xfrm>
            <a:off x="2263775" y="2212508"/>
            <a:ext cx="3478213" cy="364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cuerpo humano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cabeza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los dientes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espalda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brazo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codo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dedo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rodilla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la pierna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pie </a:t>
            </a:r>
          </a:p>
        </p:txBody>
      </p:sp>
      <p:sp>
        <p:nvSpPr>
          <p:cNvPr id="548" name="Shape 548"/>
          <p:cNvSpPr/>
          <p:nvPr/>
        </p:nvSpPr>
        <p:spPr>
          <a:xfrm>
            <a:off x="4489450" y="2131722"/>
            <a:ext cx="19907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human body</a:t>
            </a:r>
          </a:p>
        </p:txBody>
      </p:sp>
      <p:sp>
        <p:nvSpPr>
          <p:cNvPr id="549" name="Shape 549"/>
          <p:cNvSpPr/>
          <p:nvPr/>
        </p:nvSpPr>
        <p:spPr>
          <a:xfrm>
            <a:off x="4489450" y="253812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head</a:t>
            </a:r>
          </a:p>
        </p:txBody>
      </p:sp>
      <p:sp>
        <p:nvSpPr>
          <p:cNvPr id="550" name="Shape 550"/>
          <p:cNvSpPr/>
          <p:nvPr/>
        </p:nvSpPr>
        <p:spPr>
          <a:xfrm>
            <a:off x="4489450" y="2917534"/>
            <a:ext cx="1073151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teeth</a:t>
            </a:r>
          </a:p>
        </p:txBody>
      </p:sp>
      <p:sp>
        <p:nvSpPr>
          <p:cNvPr id="551" name="Shape 551"/>
          <p:cNvSpPr/>
          <p:nvPr/>
        </p:nvSpPr>
        <p:spPr>
          <a:xfrm>
            <a:off x="4489450" y="3293772"/>
            <a:ext cx="103505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back</a:t>
            </a:r>
          </a:p>
        </p:txBody>
      </p:sp>
      <p:sp>
        <p:nvSpPr>
          <p:cNvPr id="552" name="Shape 552"/>
          <p:cNvSpPr/>
          <p:nvPr/>
        </p:nvSpPr>
        <p:spPr>
          <a:xfrm>
            <a:off x="4489450" y="3655722"/>
            <a:ext cx="10207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arm</a:t>
            </a:r>
          </a:p>
        </p:txBody>
      </p:sp>
      <p:sp>
        <p:nvSpPr>
          <p:cNvPr id="553" name="Shape 553"/>
          <p:cNvSpPr/>
          <p:nvPr/>
        </p:nvSpPr>
        <p:spPr>
          <a:xfrm>
            <a:off x="4489450" y="4041484"/>
            <a:ext cx="13112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elbow</a:t>
            </a:r>
          </a:p>
        </p:txBody>
      </p:sp>
      <p:sp>
        <p:nvSpPr>
          <p:cNvPr id="554" name="Shape 554"/>
          <p:cNvSpPr/>
          <p:nvPr/>
        </p:nvSpPr>
        <p:spPr>
          <a:xfrm>
            <a:off x="4489450" y="4419309"/>
            <a:ext cx="136048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finger</a:t>
            </a:r>
          </a:p>
        </p:txBody>
      </p:sp>
      <p:sp>
        <p:nvSpPr>
          <p:cNvPr id="555" name="Shape 555"/>
          <p:cNvSpPr/>
          <p:nvPr/>
        </p:nvSpPr>
        <p:spPr>
          <a:xfrm>
            <a:off x="4489450" y="4806659"/>
            <a:ext cx="126365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knee</a:t>
            </a:r>
          </a:p>
        </p:txBody>
      </p:sp>
      <p:sp>
        <p:nvSpPr>
          <p:cNvPr id="556" name="Shape 556"/>
          <p:cNvSpPr/>
          <p:nvPr/>
        </p:nvSpPr>
        <p:spPr>
          <a:xfrm>
            <a:off x="4498975" y="5187659"/>
            <a:ext cx="663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leg</a:t>
            </a:r>
          </a:p>
        </p:txBody>
      </p:sp>
      <p:sp>
        <p:nvSpPr>
          <p:cNvPr id="557" name="Shape 557"/>
          <p:cNvSpPr/>
          <p:nvPr/>
        </p:nvSpPr>
        <p:spPr>
          <a:xfrm>
            <a:off x="4491037" y="5567072"/>
            <a:ext cx="114935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foot</a:t>
            </a:r>
          </a:p>
        </p:txBody>
      </p:sp>
      <p:pic>
        <p:nvPicPr>
          <p:cNvPr id="558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2" grpId="5"/>
      <p:bldP build="whole" bldLvl="1" animBg="1" rev="0" advAuto="0" spid="554" grpId="7"/>
      <p:bldP build="whole" bldLvl="1" animBg="1" rev="0" advAuto="0" spid="557" grpId="10"/>
      <p:bldP build="whole" bldLvl="1" animBg="1" rev="0" advAuto="0" spid="556" grpId="9"/>
      <p:bldP build="whole" bldLvl="1" animBg="1" rev="0" advAuto="0" spid="551" grpId="4"/>
      <p:bldP build="whole" bldLvl="1" animBg="1" rev="0" advAuto="0" spid="548" grpId="1"/>
      <p:bldP build="whole" bldLvl="1" animBg="1" rev="0" advAuto="0" spid="549" grpId="2"/>
      <p:bldP build="whole" bldLvl="1" animBg="1" rev="0" advAuto="0" spid="555" grpId="8"/>
      <p:bldP build="whole" bldLvl="1" animBg="1" rev="0" advAuto="0" spid="553" grpId="6"/>
      <p:bldP build="whole" bldLvl="1" animBg="1" rev="0" advAuto="0" spid="550" grpId="3"/>
      <p:bldP build="whole" bldLvl="1" animBg="1" rev="0" advAuto="0" spid="558" grpId="1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slide 55 titletext1a.png" descr="slide 55 titletext1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137" y="1587500"/>
            <a:ext cx="8431213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Shape 56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55 of 56</a:t>
            </a:r>
          </a:p>
        </p:txBody>
      </p:sp>
      <p:pic>
        <p:nvPicPr>
          <p:cNvPr id="562" name="red-header.png" descr="red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Shape 564"/>
          <p:cNvSpPr/>
          <p:nvPr/>
        </p:nvSpPr>
        <p:spPr>
          <a:xfrm>
            <a:off x="1539875" y="2022008"/>
            <a:ext cx="3478213" cy="364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el parque                                     el camping                                  la carpa, la tienda de campaña    el saco (la bolsa) de dormir        el/la mochilero(a)                      ir de camping                              montar, armar                           dar una caminata                        divertirse, pasarlo bien </a:t>
            </a:r>
          </a:p>
        </p:txBody>
      </p:sp>
      <p:sp>
        <p:nvSpPr>
          <p:cNvPr id="565" name="Shape 565"/>
          <p:cNvSpPr/>
          <p:nvPr/>
        </p:nvSpPr>
        <p:spPr>
          <a:xfrm>
            <a:off x="5213350" y="2131722"/>
            <a:ext cx="30099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park</a:t>
            </a:r>
          </a:p>
        </p:txBody>
      </p:sp>
      <p:sp>
        <p:nvSpPr>
          <p:cNvPr id="566" name="Shape 566"/>
          <p:cNvSpPr/>
          <p:nvPr/>
        </p:nvSpPr>
        <p:spPr>
          <a:xfrm>
            <a:off x="5213350" y="2538122"/>
            <a:ext cx="2187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camping</a:t>
            </a:r>
          </a:p>
        </p:txBody>
      </p:sp>
      <p:sp>
        <p:nvSpPr>
          <p:cNvPr id="567" name="Shape 567"/>
          <p:cNvSpPr/>
          <p:nvPr/>
        </p:nvSpPr>
        <p:spPr>
          <a:xfrm>
            <a:off x="5213350" y="2917534"/>
            <a:ext cx="36353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tent</a:t>
            </a:r>
          </a:p>
        </p:txBody>
      </p:sp>
      <p:sp>
        <p:nvSpPr>
          <p:cNvPr id="568" name="Shape 568"/>
          <p:cNvSpPr/>
          <p:nvPr/>
        </p:nvSpPr>
        <p:spPr>
          <a:xfrm>
            <a:off x="5213350" y="3293772"/>
            <a:ext cx="27019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sleeping bag</a:t>
            </a:r>
          </a:p>
        </p:txBody>
      </p:sp>
      <p:sp>
        <p:nvSpPr>
          <p:cNvPr id="569" name="Shape 569"/>
          <p:cNvSpPr/>
          <p:nvPr/>
        </p:nvSpPr>
        <p:spPr>
          <a:xfrm>
            <a:off x="5213350" y="3655722"/>
            <a:ext cx="31257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backpacker, hiker</a:t>
            </a:r>
          </a:p>
        </p:txBody>
      </p:sp>
      <p:sp>
        <p:nvSpPr>
          <p:cNvPr id="570" name="Shape 570"/>
          <p:cNvSpPr/>
          <p:nvPr/>
        </p:nvSpPr>
        <p:spPr>
          <a:xfrm>
            <a:off x="5213350" y="4041484"/>
            <a:ext cx="218757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to go camping</a:t>
            </a:r>
          </a:p>
        </p:txBody>
      </p:sp>
      <p:sp>
        <p:nvSpPr>
          <p:cNvPr id="571" name="Shape 571"/>
          <p:cNvSpPr/>
          <p:nvPr/>
        </p:nvSpPr>
        <p:spPr>
          <a:xfrm>
            <a:off x="5213350" y="4419309"/>
            <a:ext cx="27225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/>
              <a:t>to put up </a:t>
            </a:r>
            <a:r>
              <a:rPr i="1" sz="2000"/>
              <a:t>(tent)</a:t>
            </a:r>
          </a:p>
        </p:txBody>
      </p:sp>
      <p:sp>
        <p:nvSpPr>
          <p:cNvPr id="572" name="Shape 572"/>
          <p:cNvSpPr/>
          <p:nvPr/>
        </p:nvSpPr>
        <p:spPr>
          <a:xfrm>
            <a:off x="5213350" y="4806659"/>
            <a:ext cx="282575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to take a hike</a:t>
            </a:r>
          </a:p>
        </p:txBody>
      </p:sp>
      <p:sp>
        <p:nvSpPr>
          <p:cNvPr id="573" name="Shape 573"/>
          <p:cNvSpPr/>
          <p:nvPr/>
        </p:nvSpPr>
        <p:spPr>
          <a:xfrm>
            <a:off x="5213350" y="5224074"/>
            <a:ext cx="3257550" cy="638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90000"/>
              </a:lnSpc>
            </a:pPr>
            <a:r>
              <a:rPr sz="2000"/>
              <a:t>to have a good time, </a:t>
            </a:r>
            <a:endParaRPr sz="2000"/>
          </a:p>
          <a:p>
            <a:pPr lvl="0">
              <a:lnSpc>
                <a:spcPct val="90000"/>
              </a:lnSpc>
            </a:pPr>
            <a:r>
              <a:rPr sz="2000"/>
              <a:t>to have fun</a:t>
            </a:r>
          </a:p>
        </p:txBody>
      </p:sp>
      <p:pic>
        <p:nvPicPr>
          <p:cNvPr id="574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1" grpId="7"/>
      <p:bldP build="whole" bldLvl="1" animBg="1" rev="0" advAuto="0" spid="567" grpId="3"/>
      <p:bldP build="whole" bldLvl="1" animBg="1" rev="0" advAuto="0" spid="569" grpId="5"/>
      <p:bldP build="whole" bldLvl="1" animBg="1" rev="0" advAuto="0" spid="568" grpId="4"/>
      <p:bldP build="whole" bldLvl="1" animBg="1" rev="0" advAuto="0" spid="565" grpId="1"/>
      <p:bldP build="whole" bldLvl="1" animBg="1" rev="0" advAuto="0" spid="566" grpId="2"/>
      <p:bldP build="whole" bldLvl="1" animBg="1" rev="0" advAuto="0" spid="572" grpId="8"/>
      <p:bldP build="whole" bldLvl="1" animBg="1" rev="0" advAuto="0" spid="573" grpId="9"/>
      <p:bldP build="whole" bldLvl="1" animBg="1" rev="0" advAuto="0" spid="570" grpId="6"/>
      <p:bldP build="whole" bldLvl="1" animBg="1" rev="0" advAuto="0" spid="574" grpId="1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56 of 56</a:t>
            </a:r>
          </a:p>
        </p:txBody>
      </p:sp>
      <p:pic>
        <p:nvPicPr>
          <p:cNvPr id="577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8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79" name="Shape 579"/>
          <p:cNvSpPr/>
          <p:nvPr/>
        </p:nvSpPr>
        <p:spPr>
          <a:xfrm>
            <a:off x="2309812" y="2194555"/>
            <a:ext cx="3478213" cy="291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derecho(a)                          izquierdo(a)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el/la madrugador(a)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el suéter  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tener frío (calor)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Favor de (+ </a:t>
            </a:r>
            <a:r>
              <a:rPr i="1" sz="2000">
                <a:solidFill>
                  <a:srgbClr val="FF3300"/>
                </a:solidFill>
              </a:rPr>
              <a:t>infinitive</a:t>
            </a:r>
            <a:r>
              <a:rPr sz="2000">
                <a:solidFill>
                  <a:srgbClr val="FF3300"/>
                </a:solidFill>
              </a:rPr>
              <a:t>)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acá                                      </a:t>
            </a:r>
            <a:endParaRPr sz="2000">
              <a:solidFill>
                <a:srgbClr val="FF3300"/>
              </a:solidFill>
            </a:endParaRPr>
          </a:p>
          <a:p>
            <a:pPr lvl="0">
              <a:lnSpc>
                <a:spcPct val="125000"/>
              </a:lnSpc>
            </a:pPr>
            <a:r>
              <a:rPr sz="2000">
                <a:solidFill>
                  <a:srgbClr val="FF3300"/>
                </a:solidFill>
              </a:rPr>
              <a:t>¡Ya voy! </a:t>
            </a:r>
          </a:p>
        </p:txBody>
      </p:sp>
      <p:sp>
        <p:nvSpPr>
          <p:cNvPr id="580" name="Shape 580"/>
          <p:cNvSpPr/>
          <p:nvPr/>
        </p:nvSpPr>
        <p:spPr>
          <a:xfrm>
            <a:off x="5213350" y="2131722"/>
            <a:ext cx="30099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right</a:t>
            </a:r>
          </a:p>
        </p:txBody>
      </p:sp>
      <p:sp>
        <p:nvSpPr>
          <p:cNvPr id="581" name="Shape 581"/>
          <p:cNvSpPr/>
          <p:nvPr/>
        </p:nvSpPr>
        <p:spPr>
          <a:xfrm>
            <a:off x="5227637" y="2538122"/>
            <a:ext cx="218757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left</a:t>
            </a:r>
          </a:p>
        </p:txBody>
      </p:sp>
      <p:sp>
        <p:nvSpPr>
          <p:cNvPr id="582" name="Shape 582"/>
          <p:cNvSpPr/>
          <p:nvPr/>
        </p:nvSpPr>
        <p:spPr>
          <a:xfrm>
            <a:off x="5227637" y="2917534"/>
            <a:ext cx="363537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early riser</a:t>
            </a:r>
          </a:p>
        </p:txBody>
      </p:sp>
      <p:sp>
        <p:nvSpPr>
          <p:cNvPr id="583" name="Shape 583"/>
          <p:cNvSpPr/>
          <p:nvPr/>
        </p:nvSpPr>
        <p:spPr>
          <a:xfrm>
            <a:off x="5227637" y="3293772"/>
            <a:ext cx="270192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sweater</a:t>
            </a:r>
          </a:p>
        </p:txBody>
      </p:sp>
      <p:sp>
        <p:nvSpPr>
          <p:cNvPr id="584" name="Shape 584"/>
          <p:cNvSpPr/>
          <p:nvPr/>
        </p:nvSpPr>
        <p:spPr>
          <a:xfrm>
            <a:off x="5227637" y="3655722"/>
            <a:ext cx="31257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to be cold (hot)</a:t>
            </a:r>
          </a:p>
        </p:txBody>
      </p:sp>
      <p:sp>
        <p:nvSpPr>
          <p:cNvPr id="585" name="Shape 585"/>
          <p:cNvSpPr/>
          <p:nvPr/>
        </p:nvSpPr>
        <p:spPr>
          <a:xfrm>
            <a:off x="5227637" y="4041484"/>
            <a:ext cx="2806701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Please (do something).</a:t>
            </a:r>
          </a:p>
        </p:txBody>
      </p:sp>
      <p:sp>
        <p:nvSpPr>
          <p:cNvPr id="586" name="Shape 586"/>
          <p:cNvSpPr/>
          <p:nvPr/>
        </p:nvSpPr>
        <p:spPr>
          <a:xfrm>
            <a:off x="5227637" y="4419309"/>
            <a:ext cx="272256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here</a:t>
            </a:r>
          </a:p>
        </p:txBody>
      </p:sp>
      <p:sp>
        <p:nvSpPr>
          <p:cNvPr id="587" name="Shape 587"/>
          <p:cNvSpPr/>
          <p:nvPr/>
        </p:nvSpPr>
        <p:spPr>
          <a:xfrm>
            <a:off x="5227637" y="4806659"/>
            <a:ext cx="199707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>
              <a:defRPr sz="1800"/>
            </a:pPr>
            <a:r>
              <a:rPr sz="2000"/>
              <a:t>I’m coming!</a:t>
            </a:r>
          </a:p>
        </p:txBody>
      </p:sp>
      <p:pic>
        <p:nvPicPr>
          <p:cNvPr id="588" name="slide 43 title1a.png" descr="slide 43 title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137" y="1587500"/>
            <a:ext cx="5969001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done.png" descr="don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15250" y="5803900"/>
            <a:ext cx="9271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Shape 590"/>
          <p:cNvSpPr/>
          <p:nvPr/>
        </p:nvSpPr>
        <p:spPr>
          <a:xfrm>
            <a:off x="4670425" y="6299200"/>
            <a:ext cx="1168401" cy="539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0" grpId="1"/>
      <p:bldP build="whole" bldLvl="1" animBg="1" rev="0" advAuto="0" spid="582" grpId="3"/>
      <p:bldP build="whole" bldLvl="1" animBg="1" rev="0" advAuto="0" spid="583" grpId="4"/>
      <p:bldP build="whole" bldLvl="1" animBg="1" rev="0" advAuto="0" spid="585" grpId="6"/>
      <p:bldP build="whole" bldLvl="1" animBg="1" rev="0" advAuto="0" spid="581" grpId="2"/>
      <p:bldP build="whole" bldLvl="1" animBg="1" rev="0" advAuto="0" spid="584" grpId="5"/>
      <p:bldP build="whole" bldLvl="1" animBg="1" rev="0" advAuto="0" spid="586" grpId="7"/>
      <p:bldP build="whole" bldLvl="1" animBg="1" rev="0" advAuto="0" spid="587" grpId="8"/>
      <p:bldP build="whole" bldLvl="1" animBg="1" rev="0" advAuto="0" spid="589" grpId="9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6 of 56</a:t>
            </a:r>
          </a:p>
        </p:txBody>
      </p:sp>
      <p:pic>
        <p:nvPicPr>
          <p:cNvPr id="70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slide 03 titletext1a.png" descr="slide 03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725487" y="4678072"/>
            <a:ext cx="36830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mirarse</a:t>
            </a:r>
          </a:p>
        </p:txBody>
      </p:sp>
      <p:sp>
        <p:nvSpPr>
          <p:cNvPr id="73" name="Shape 73"/>
          <p:cNvSpPr/>
          <p:nvPr/>
        </p:nvSpPr>
        <p:spPr>
          <a:xfrm>
            <a:off x="5213350" y="4678072"/>
            <a:ext cx="310515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sentarse</a:t>
            </a:r>
          </a:p>
        </p:txBody>
      </p:sp>
      <p:pic>
        <p:nvPicPr>
          <p:cNvPr id="74" name="slide 06 pic1b.png" descr="slide 06 pic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4400" y="2006600"/>
            <a:ext cx="3302000" cy="2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slide 06 pic2a.png" descr="slide 06 pic2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13350" y="2006600"/>
            <a:ext cx="2921000" cy="2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slide 06 text1b.png" descr="slide 06 text1b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125787" y="4040187"/>
            <a:ext cx="1092201" cy="25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" grpId="2"/>
      <p:bldP build="whole" bldLvl="1" animBg="1" rev="0" advAuto="0" spid="76" grpId="1"/>
      <p:bldP build="whole" bldLvl="1" animBg="1" rev="0" advAuto="0" spid="70" grpId="4"/>
      <p:bldP build="whole" bldLvl="1" animBg="1" rev="0" advAuto="0" spid="7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7 of 56</a:t>
            </a:r>
          </a:p>
        </p:txBody>
      </p:sp>
      <p:pic>
        <p:nvPicPr>
          <p:cNvPr id="80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slide 03 titletext1a.png" descr="slide 03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4913312" y="3257259"/>
            <a:ext cx="3683001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El muchacho se llama Roberto. </a:t>
            </a:r>
          </a:p>
        </p:txBody>
      </p:sp>
      <p:pic>
        <p:nvPicPr>
          <p:cNvPr id="83" name="slide 07 pic1b.png" descr="slide 07 pic1b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08225" y="1482725"/>
            <a:ext cx="4445000" cy="469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slide 07 text1b.png" descr="slide 07 text1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35450" y="1527175"/>
            <a:ext cx="2336800" cy="10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" grpId="1"/>
      <p:bldP build="whole" bldLvl="1" animBg="1" rev="0" advAuto="0" spid="80" grpId="3"/>
      <p:bldP build="whole" bldLvl="1" animBg="1" rev="0" advAuto="0" spid="8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8 of 56</a:t>
            </a:r>
          </a:p>
        </p:txBody>
      </p:sp>
      <p:pic>
        <p:nvPicPr>
          <p:cNvPr id="88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slide 03 titletext1a.png" descr="slide 03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5213350" y="2090447"/>
            <a:ext cx="2860675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Ana se levanta temprano. </a:t>
            </a:r>
          </a:p>
        </p:txBody>
      </p:sp>
      <p:sp>
        <p:nvSpPr>
          <p:cNvPr id="91" name="Shape 91"/>
          <p:cNvSpPr/>
          <p:nvPr/>
        </p:nvSpPr>
        <p:spPr>
          <a:xfrm>
            <a:off x="5213350" y="2731797"/>
            <a:ext cx="2832100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No se queda en la cama. </a:t>
            </a:r>
          </a:p>
        </p:txBody>
      </p:sp>
      <p:sp>
        <p:nvSpPr>
          <p:cNvPr id="92" name="Shape 92"/>
          <p:cNvSpPr/>
          <p:nvPr/>
        </p:nvSpPr>
        <p:spPr>
          <a:xfrm>
            <a:off x="5213350" y="3541422"/>
            <a:ext cx="268922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Se levanta enseguida. </a:t>
            </a:r>
            <a:endParaRPr sz="2000"/>
          </a:p>
          <a:p>
            <a:pPr lvl="0"/>
            <a:r>
              <a:rPr sz="2000"/>
              <a:t>Ella es madrugadora.</a:t>
            </a:r>
          </a:p>
        </p:txBody>
      </p:sp>
      <p:sp>
        <p:nvSpPr>
          <p:cNvPr id="93" name="Shape 93"/>
          <p:cNvSpPr/>
          <p:nvPr/>
        </p:nvSpPr>
        <p:spPr>
          <a:xfrm>
            <a:off x="5213350" y="4339934"/>
            <a:ext cx="3287713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Le gusta levantarse temprano.</a:t>
            </a:r>
          </a:p>
        </p:txBody>
      </p:sp>
      <p:pic>
        <p:nvPicPr>
          <p:cNvPr id="94" name="slide 08 pic1a.png" descr="slide 08 pic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2787" y="2149475"/>
            <a:ext cx="4229101" cy="279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" grpId="4"/>
      <p:bldP build="whole" bldLvl="1" animBg="1" rev="0" advAuto="0" spid="91" grpId="2"/>
      <p:bldP build="whole" bldLvl="1" animBg="1" rev="0" advAuto="0" spid="90" grpId="1"/>
      <p:bldP build="whole" bldLvl="1" animBg="1" rev="0" advAuto="0" spid="92" grpId="3"/>
      <p:bldP build="whole" bldLvl="1" animBg="1" rev="0" advAuto="0" spid="88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9 of 56</a:t>
            </a:r>
          </a:p>
        </p:txBody>
      </p:sp>
      <p:pic>
        <p:nvPicPr>
          <p:cNvPr id="97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9118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vocabulario1-header.png" descr="vocabulario1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slide 03 titletext1a.png" descr="slide 03 titletext1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137" y="1066800"/>
            <a:ext cx="5613401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5500687" y="2126959"/>
            <a:ext cx="2960689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Roberto se acuesta tarde.</a:t>
            </a:r>
          </a:p>
        </p:txBody>
      </p:sp>
      <p:sp>
        <p:nvSpPr>
          <p:cNvPr id="101" name="Shape 101"/>
          <p:cNvSpPr/>
          <p:nvPr/>
        </p:nvSpPr>
        <p:spPr>
          <a:xfrm>
            <a:off x="5500687" y="2746084"/>
            <a:ext cx="2719388" cy="95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/>
              <a:t>Se acuesta a las once y </a:t>
            </a:r>
            <a:endParaRPr sz="2000"/>
          </a:p>
          <a:p>
            <a:pPr lvl="0"/>
            <a:r>
              <a:rPr sz="2000"/>
              <a:t>media de la noche.</a:t>
            </a:r>
          </a:p>
        </p:txBody>
      </p:sp>
      <p:sp>
        <p:nvSpPr>
          <p:cNvPr id="102" name="Shape 102"/>
          <p:cNvSpPr/>
          <p:nvPr/>
        </p:nvSpPr>
        <p:spPr>
          <a:xfrm>
            <a:off x="5500687" y="3668422"/>
            <a:ext cx="2792414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Él se duerme enseguida. </a:t>
            </a:r>
          </a:p>
        </p:txBody>
      </p:sp>
      <p:sp>
        <p:nvSpPr>
          <p:cNvPr id="103" name="Shape 103"/>
          <p:cNvSpPr/>
          <p:nvPr/>
        </p:nvSpPr>
        <p:spPr>
          <a:xfrm>
            <a:off x="5500687" y="4290722"/>
            <a:ext cx="2513014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Él duerme ocho horas. </a:t>
            </a:r>
          </a:p>
        </p:txBody>
      </p:sp>
      <p:pic>
        <p:nvPicPr>
          <p:cNvPr id="104" name="slide 09 pic1a.png" descr="slide 09 pic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8025" y="2144712"/>
            <a:ext cx="4279900" cy="279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" grpId="2"/>
      <p:bldP build="whole" bldLvl="1" animBg="1" rev="0" advAuto="0" spid="97" grpId="5"/>
      <p:bldP build="whole" bldLvl="1" animBg="1" rev="0" advAuto="0" spid="103" grpId="4"/>
      <p:bldP build="whole" bldLvl="1" animBg="1" rev="0" advAuto="0" spid="102" grpId="3"/>
      <p:bldP build="whole" bldLvl="1" animBg="1" rev="0" advAuto="0" spid="10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